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Roboto Medium"/>
      <p:regular r:id="rId27"/>
      <p:bold r:id="rId28"/>
      <p:italic r:id="rId29"/>
      <p:boldItalic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7C76E6-AD34-4FF4-AD22-D6E032E63EBD}">
  <a:tblStyle styleId="{C37C76E6-AD34-4FF4-AD22-D6E032E63E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ono-regular.fntdata"/><Relationship Id="rId30" Type="http://schemas.openxmlformats.org/officeDocument/2006/relationships/font" Target="fonts/RobotoMedium-boldItalic.fntdata"/><Relationship Id="rId11" Type="http://schemas.openxmlformats.org/officeDocument/2006/relationships/slide" Target="slides/slide5.xml"/><Relationship Id="rId33" Type="http://schemas.openxmlformats.org/officeDocument/2006/relationships/font" Target="fonts/RobotoMono-italic.fntdata"/><Relationship Id="rId10" Type="http://schemas.openxmlformats.org/officeDocument/2006/relationships/slide" Target="slides/slide4.xml"/><Relationship Id="rId32" Type="http://schemas.openxmlformats.org/officeDocument/2006/relationships/font" Target="fonts/RobotoMon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Mon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81fa6462a_0_6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81fa6462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81fa6462a_0_5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81fa6462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81fa6462a_0_5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81fa6462a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81fa6462a_0_6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81fa6462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80c8376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80c8376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81fa6462a_0_6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81fa6462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880c8376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80c8376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ask for questions/experience if any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81fa6462a_0_6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81fa6462a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TensorFlow Serving is a flexible, high-performance serving system for machine learning models, designed for production environments. TensorFlow Serving makes it easy to deploy new algorithms and experiments, while keeping the same server architecture and APIs. TensorFlow Serving provides out-of-the-box integration with TensorFlow models, but can be easily extended to serve other types of models and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81fa6462a_0_4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81fa6462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TensorFlow Serving is a flexible, high-performance serving system for machine learning models, designed for production environments. TensorFlow Serving makes it easy to deploy new algorithms and experiments, while keeping the same server architecture and APIs. TensorFlow Serving provides out-of-the-box integration with TensorFlow models, but can be easily extended to serve other types of models and data.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81fa6462a_0_4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81fa6462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Roboto"/>
                <a:ea typeface="Roboto"/>
                <a:cs typeface="Roboto"/>
                <a:sym typeface="Roboto"/>
              </a:rPr>
              <a:t>TensorFlow Serving is a flexible, high-performance serving system for machine learning models, designed for production environments. TensorFlow Serving makes it easy to deploy new algorithms and experiments, while keeping the same server architecture and APIs. TensorFlow Serving provides out-of-the-box integration with TensorFlow models, but can be easily extended to serve other types of models and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81fa6462a_0_5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81fa6462a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g. If you have input feature or tensor values that need to be binary (like image bytes), you </a:t>
            </a:r>
            <a:r>
              <a:rPr i="1" lang="en" sz="1200">
                <a:solidFill>
                  <a:srgbClr val="202124"/>
                </a:solidFill>
                <a:highlight>
                  <a:srgbClr val="FFFFFF"/>
                </a:highlight>
                <a:latin typeface="Roboto"/>
                <a:ea typeface="Roboto"/>
                <a:cs typeface="Roboto"/>
                <a:sym typeface="Roboto"/>
              </a:rPr>
              <a:t>must</a:t>
            </a:r>
            <a:r>
              <a:rPr lang="en" sz="1200">
                <a:solidFill>
                  <a:srgbClr val="202124"/>
                </a:solidFill>
                <a:highlight>
                  <a:srgbClr val="FFFFFF"/>
                </a:highlight>
                <a:latin typeface="Roboto"/>
                <a:ea typeface="Roboto"/>
                <a:cs typeface="Roboto"/>
                <a:sym typeface="Roboto"/>
              </a:rPr>
              <a:t> Base64 encode the data and encapsulate it in a JSON object having </a:t>
            </a:r>
            <a:r>
              <a:rPr lang="en">
                <a:solidFill>
                  <a:srgbClr val="37474F"/>
                </a:solidFill>
                <a:highlight>
                  <a:srgbClr val="F1F3F4"/>
                </a:highlight>
                <a:latin typeface="Roboto Mono"/>
                <a:ea typeface="Roboto Mono"/>
                <a:cs typeface="Roboto Mono"/>
                <a:sym typeface="Roboto Mono"/>
              </a:rPr>
              <a:t>b64</a:t>
            </a:r>
            <a:r>
              <a:rPr lang="en" sz="1200">
                <a:solidFill>
                  <a:srgbClr val="202124"/>
                </a:solidFill>
                <a:highlight>
                  <a:srgbClr val="FFFFFF"/>
                </a:highlight>
                <a:latin typeface="Roboto"/>
                <a:ea typeface="Roboto"/>
                <a:cs typeface="Roboto"/>
                <a:sym typeface="Roboto"/>
              </a:rPr>
              <a:t> as the key as follows:</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 </a:t>
            </a:r>
            <a:r>
              <a:rPr lang="en" sz="1050">
                <a:solidFill>
                  <a:srgbClr val="0D904F"/>
                </a:solidFill>
                <a:highlight>
                  <a:srgbClr val="F1F3F4"/>
                </a:highlight>
                <a:latin typeface="Roboto Mono"/>
                <a:ea typeface="Roboto Mono"/>
                <a:cs typeface="Roboto Mono"/>
                <a:sym typeface="Roboto Mono"/>
              </a:rPr>
              <a:t>"b64"</a:t>
            </a:r>
            <a:r>
              <a:rPr lang="en" sz="1050">
                <a:solidFill>
                  <a:srgbClr val="37474F"/>
                </a:solidFill>
                <a:highlight>
                  <a:srgbClr val="F1F3F4"/>
                </a:highlight>
                <a:latin typeface="Roboto Mono"/>
                <a:ea typeface="Roboto Mono"/>
                <a:cs typeface="Roboto Mono"/>
                <a:sym typeface="Roboto Mono"/>
              </a:rPr>
              <a:t>: &lt;base64 encoded </a:t>
            </a:r>
            <a:r>
              <a:rPr lang="en" sz="1050">
                <a:solidFill>
                  <a:srgbClr val="3B78E7"/>
                </a:solidFill>
                <a:highlight>
                  <a:srgbClr val="F1F3F4"/>
                </a:highlight>
                <a:latin typeface="Roboto Mono"/>
                <a:ea typeface="Roboto Mono"/>
                <a:cs typeface="Roboto Mono"/>
                <a:sym typeface="Roboto Mono"/>
              </a:rPr>
              <a:t>string</a:t>
            </a:r>
            <a:r>
              <a:rPr lang="en" sz="1050">
                <a:solidFill>
                  <a:srgbClr val="37474F"/>
                </a:solidFill>
                <a:highlight>
                  <a:srgbClr val="F1F3F4"/>
                </a:highlight>
                <a:latin typeface="Roboto Mono"/>
                <a:ea typeface="Roboto Mono"/>
                <a:cs typeface="Roboto Mono"/>
                <a:sym typeface="Roboto Mono"/>
              </a:rPr>
              <a:t>&gt; }</a:t>
            </a:r>
            <a:endParaRPr sz="1050">
              <a:solidFill>
                <a:srgbClr val="37474F"/>
              </a:solidFill>
              <a:highlight>
                <a:srgbClr val="F1F3F4"/>
              </a:highlight>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You can specify this object as a value for an input feature or tensor. The same format is used to encode output response as well.</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81fa6462a_0_5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81fa6462a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g. If you have input feature or tensor values that need to be binary (like image bytes), you </a:t>
            </a:r>
            <a:r>
              <a:rPr i="1" lang="en" sz="1200">
                <a:solidFill>
                  <a:srgbClr val="202124"/>
                </a:solidFill>
                <a:highlight>
                  <a:srgbClr val="FFFFFF"/>
                </a:highlight>
                <a:latin typeface="Roboto"/>
                <a:ea typeface="Roboto"/>
                <a:cs typeface="Roboto"/>
                <a:sym typeface="Roboto"/>
              </a:rPr>
              <a:t>must</a:t>
            </a:r>
            <a:r>
              <a:rPr lang="en" sz="1200">
                <a:solidFill>
                  <a:srgbClr val="202124"/>
                </a:solidFill>
                <a:highlight>
                  <a:srgbClr val="FFFFFF"/>
                </a:highlight>
                <a:latin typeface="Roboto"/>
                <a:ea typeface="Roboto"/>
                <a:cs typeface="Roboto"/>
                <a:sym typeface="Roboto"/>
              </a:rPr>
              <a:t> Base64 encode the data and encapsulate it in a JSON object having </a:t>
            </a:r>
            <a:r>
              <a:rPr lang="en">
                <a:solidFill>
                  <a:srgbClr val="37474F"/>
                </a:solidFill>
                <a:highlight>
                  <a:srgbClr val="F1F3F4"/>
                </a:highlight>
                <a:latin typeface="Roboto Mono"/>
                <a:ea typeface="Roboto Mono"/>
                <a:cs typeface="Roboto Mono"/>
                <a:sym typeface="Roboto Mono"/>
              </a:rPr>
              <a:t>b64</a:t>
            </a:r>
            <a:r>
              <a:rPr lang="en" sz="1200">
                <a:solidFill>
                  <a:srgbClr val="202124"/>
                </a:solidFill>
                <a:highlight>
                  <a:srgbClr val="FFFFFF"/>
                </a:highlight>
                <a:latin typeface="Roboto"/>
                <a:ea typeface="Roboto"/>
                <a:cs typeface="Roboto"/>
                <a:sym typeface="Roboto"/>
              </a:rPr>
              <a:t> as the key as follows:</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rPr lang="en" sz="1050">
                <a:solidFill>
                  <a:srgbClr val="37474F"/>
                </a:solidFill>
                <a:highlight>
                  <a:srgbClr val="F1F3F4"/>
                </a:highlight>
                <a:latin typeface="Roboto Mono"/>
                <a:ea typeface="Roboto Mono"/>
                <a:cs typeface="Roboto Mono"/>
                <a:sym typeface="Roboto Mono"/>
              </a:rPr>
              <a:t>{ </a:t>
            </a:r>
            <a:r>
              <a:rPr lang="en" sz="1050">
                <a:solidFill>
                  <a:srgbClr val="0D904F"/>
                </a:solidFill>
                <a:highlight>
                  <a:srgbClr val="F1F3F4"/>
                </a:highlight>
                <a:latin typeface="Roboto Mono"/>
                <a:ea typeface="Roboto Mono"/>
                <a:cs typeface="Roboto Mono"/>
                <a:sym typeface="Roboto Mono"/>
              </a:rPr>
              <a:t>"b64"</a:t>
            </a:r>
            <a:r>
              <a:rPr lang="en" sz="1050">
                <a:solidFill>
                  <a:srgbClr val="37474F"/>
                </a:solidFill>
                <a:highlight>
                  <a:srgbClr val="F1F3F4"/>
                </a:highlight>
                <a:latin typeface="Roboto Mono"/>
                <a:ea typeface="Roboto Mono"/>
                <a:cs typeface="Roboto Mono"/>
                <a:sym typeface="Roboto Mono"/>
              </a:rPr>
              <a:t>: &lt;base64 encoded </a:t>
            </a:r>
            <a:r>
              <a:rPr lang="en" sz="1050">
                <a:solidFill>
                  <a:srgbClr val="3B78E7"/>
                </a:solidFill>
                <a:highlight>
                  <a:srgbClr val="F1F3F4"/>
                </a:highlight>
                <a:latin typeface="Roboto Mono"/>
                <a:ea typeface="Roboto Mono"/>
                <a:cs typeface="Roboto Mono"/>
                <a:sym typeface="Roboto Mono"/>
              </a:rPr>
              <a:t>string</a:t>
            </a:r>
            <a:r>
              <a:rPr lang="en" sz="1050">
                <a:solidFill>
                  <a:srgbClr val="37474F"/>
                </a:solidFill>
                <a:highlight>
                  <a:srgbClr val="F1F3F4"/>
                </a:highlight>
                <a:latin typeface="Roboto Mono"/>
                <a:ea typeface="Roboto Mono"/>
                <a:cs typeface="Roboto Mono"/>
                <a:sym typeface="Roboto Mono"/>
              </a:rPr>
              <a:t>&gt; }</a:t>
            </a:r>
            <a:endParaRPr sz="1050">
              <a:solidFill>
                <a:srgbClr val="37474F"/>
              </a:solidFill>
              <a:highlight>
                <a:srgbClr val="F1F3F4"/>
              </a:highlight>
              <a:latin typeface="Roboto Mono"/>
              <a:ea typeface="Roboto Mono"/>
              <a:cs typeface="Roboto Mono"/>
              <a:sym typeface="Roboto Mono"/>
            </a:endParaRPr>
          </a:p>
          <a:p>
            <a:pPr indent="0" lvl="0" marL="0" rtl="0" algn="l">
              <a:lnSpc>
                <a:spcPct val="115000"/>
              </a:lnSpc>
              <a:spcBef>
                <a:spcPts val="1200"/>
              </a:spcBef>
              <a:spcAft>
                <a:spcPts val="0"/>
              </a:spcAft>
              <a:buNone/>
            </a:pPr>
            <a:r>
              <a:rPr lang="en" sz="1200">
                <a:solidFill>
                  <a:srgbClr val="202124"/>
                </a:solidFill>
                <a:highlight>
                  <a:srgbClr val="FFFFFF"/>
                </a:highlight>
                <a:latin typeface="Roboto"/>
                <a:ea typeface="Roboto"/>
                <a:cs typeface="Roboto"/>
                <a:sym typeface="Roboto"/>
              </a:rPr>
              <a:t>You can specify this object as a value for an input feature or tensor. The same format is used to encode output response as well.</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81fa6462a_0_4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81fa6462a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www.rigadsclub.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www.rigadsclub.com" TargetMode="External"/><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www.rigadsclub.com" TargetMode="External"/><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www.rigadsclub.com" TargetMode="External"/><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kubernetes.io/docs/user-guide/kubectl-overview/" TargetMode="External"/><Relationship Id="rId4"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hyperlink" Target="http://www.rigadsclub.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www.rigadsclub.com" TargetMode="External"/><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hyperlink" Target="http://www.rigadsclub.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hyperlink" Target="http://www.rigadsclub.com" TargetMode="External"/><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3.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hyperlink" Target="http://www.rigadsclub.com" TargetMode="External"/><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www.rigadsclub.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www.rigadsclub.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www.rigadsclub.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www.rigadsclub.com" TargetMode="External"/><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www.rigadsclub.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397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rgbClr val="000000"/>
                </a:solidFill>
                <a:latin typeface="Roboto"/>
                <a:ea typeface="Roboto"/>
                <a:cs typeface="Roboto"/>
                <a:sym typeface="Roboto"/>
              </a:rPr>
              <a:t>Deploying ML models </a:t>
            </a:r>
            <a:endParaRPr sz="3700">
              <a:solidFill>
                <a:srgbClr val="000000"/>
              </a:solidFill>
              <a:latin typeface="Roboto"/>
              <a:ea typeface="Roboto"/>
              <a:cs typeface="Roboto"/>
              <a:sym typeface="Roboto"/>
            </a:endParaRPr>
          </a:p>
          <a:p>
            <a:pPr indent="0" lvl="0" marL="0" rtl="0" algn="ctr">
              <a:spcBef>
                <a:spcPts val="0"/>
              </a:spcBef>
              <a:spcAft>
                <a:spcPts val="0"/>
              </a:spcAft>
              <a:buNone/>
            </a:pPr>
            <a:r>
              <a:rPr lang="en" sz="3700">
                <a:solidFill>
                  <a:srgbClr val="000000"/>
                </a:solidFill>
                <a:latin typeface="Roboto"/>
                <a:ea typeface="Roboto"/>
                <a:cs typeface="Roboto"/>
                <a:sym typeface="Roboto"/>
              </a:rPr>
              <a:t>to production</a:t>
            </a:r>
            <a:endParaRPr sz="3700">
              <a:solidFill>
                <a:srgbClr val="000000"/>
              </a:solidFill>
              <a:latin typeface="Roboto"/>
              <a:ea typeface="Roboto"/>
              <a:cs typeface="Roboto"/>
              <a:sym typeface="Roboto"/>
            </a:endParaRPr>
          </a:p>
        </p:txBody>
      </p:sp>
      <p:sp>
        <p:nvSpPr>
          <p:cNvPr id="55" name="Google Shape;55;p13"/>
          <p:cNvSpPr txBox="1"/>
          <p:nvPr>
            <p:ph idx="1" type="subTitle"/>
          </p:nvPr>
        </p:nvSpPr>
        <p:spPr>
          <a:xfrm>
            <a:off x="311700" y="25293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34343"/>
                </a:solidFill>
                <a:latin typeface="Roboto Medium"/>
                <a:ea typeface="Roboto Medium"/>
                <a:cs typeface="Roboto Medium"/>
                <a:sym typeface="Roboto Medium"/>
              </a:rPr>
              <a:t>with TensorFlow Serving</a:t>
            </a:r>
            <a:endParaRPr sz="1800">
              <a:solidFill>
                <a:srgbClr val="434343"/>
              </a:solidFill>
              <a:latin typeface="Roboto Medium"/>
              <a:ea typeface="Roboto Medium"/>
              <a:cs typeface="Roboto Medium"/>
              <a:sym typeface="Roboto Medium"/>
            </a:endParaRPr>
          </a:p>
        </p:txBody>
      </p:sp>
      <p:pic>
        <p:nvPicPr>
          <p:cNvPr id="56" name="Google Shape;56;p13"/>
          <p:cNvPicPr preferRelativeResize="0"/>
          <p:nvPr/>
        </p:nvPicPr>
        <p:blipFill>
          <a:blip r:embed="rId3">
            <a:alphaModFix/>
          </a:blip>
          <a:stretch>
            <a:fillRect/>
          </a:stretch>
        </p:blipFill>
        <p:spPr>
          <a:xfrm>
            <a:off x="4141226" y="3161475"/>
            <a:ext cx="861548" cy="923776"/>
          </a:xfrm>
          <a:prstGeom prst="rect">
            <a:avLst/>
          </a:prstGeom>
          <a:noFill/>
          <a:ln>
            <a:noFill/>
          </a:ln>
        </p:spPr>
      </p:pic>
      <p:grpSp>
        <p:nvGrpSpPr>
          <p:cNvPr id="57" name="Google Shape;57;p13"/>
          <p:cNvGrpSpPr/>
          <p:nvPr/>
        </p:nvGrpSpPr>
        <p:grpSpPr>
          <a:xfrm>
            <a:off x="7538918" y="4832478"/>
            <a:ext cx="1605082" cy="256900"/>
            <a:chOff x="6521218" y="53378"/>
            <a:chExt cx="1605082" cy="256900"/>
          </a:xfrm>
        </p:grpSpPr>
        <p:pic>
          <p:nvPicPr>
            <p:cNvPr id="58" name="Google Shape;58;p13"/>
            <p:cNvPicPr preferRelativeResize="0"/>
            <p:nvPr/>
          </p:nvPicPr>
          <p:blipFill>
            <a:blip r:embed="rId4">
              <a:alphaModFix/>
            </a:blip>
            <a:stretch>
              <a:fillRect/>
            </a:stretch>
          </p:blipFill>
          <p:spPr>
            <a:xfrm>
              <a:off x="6521218" y="53378"/>
              <a:ext cx="256932" cy="256900"/>
            </a:xfrm>
            <a:prstGeom prst="rect">
              <a:avLst/>
            </a:prstGeom>
            <a:noFill/>
            <a:ln>
              <a:noFill/>
            </a:ln>
          </p:spPr>
        </p:pic>
        <p:sp>
          <p:nvSpPr>
            <p:cNvPr id="59" name="Google Shape;59;p13"/>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5"/>
                </a:rPr>
                <a:t>www.rigadsclub.com</a:t>
              </a:r>
              <a:endParaRPr b="1" sz="600" u="sng">
                <a:solidFill>
                  <a:srgbClr val="363636"/>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2"/>
          <p:cNvPicPr preferRelativeResize="0"/>
          <p:nvPr/>
        </p:nvPicPr>
        <p:blipFill rotWithShape="1">
          <a:blip r:embed="rId3">
            <a:alphaModFix/>
          </a:blip>
          <a:srcRect b="13763" l="0" r="0" t="0"/>
          <a:stretch/>
        </p:blipFill>
        <p:spPr>
          <a:xfrm>
            <a:off x="-417275" y="-631950"/>
            <a:ext cx="9856451" cy="5885000"/>
          </a:xfrm>
          <a:prstGeom prst="rect">
            <a:avLst/>
          </a:prstGeom>
          <a:noFill/>
          <a:ln>
            <a:noFill/>
          </a:ln>
        </p:spPr>
      </p:pic>
      <p:sp>
        <p:nvSpPr>
          <p:cNvPr id="154" name="Google Shape;154;p22"/>
          <p:cNvSpPr txBox="1"/>
          <p:nvPr>
            <p:ph type="ctrTitle"/>
          </p:nvPr>
        </p:nvSpPr>
        <p:spPr>
          <a:xfrm>
            <a:off x="334550" y="1843050"/>
            <a:ext cx="8520600" cy="72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700">
                <a:solidFill>
                  <a:srgbClr val="FFFFFF"/>
                </a:solidFill>
                <a:latin typeface="Roboto"/>
                <a:ea typeface="Roboto"/>
                <a:cs typeface="Roboto"/>
                <a:sym typeface="Roboto"/>
              </a:rPr>
              <a:t>Time for getting hands dirty!</a:t>
            </a:r>
            <a:endParaRPr b="1" sz="37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grpSp>
        <p:nvGrpSpPr>
          <p:cNvPr id="159" name="Google Shape;159;p23"/>
          <p:cNvGrpSpPr/>
          <p:nvPr/>
        </p:nvGrpSpPr>
        <p:grpSpPr>
          <a:xfrm>
            <a:off x="7538918" y="4832478"/>
            <a:ext cx="1605082" cy="256900"/>
            <a:chOff x="6521218" y="53378"/>
            <a:chExt cx="1605082" cy="256900"/>
          </a:xfrm>
        </p:grpSpPr>
        <p:pic>
          <p:nvPicPr>
            <p:cNvPr id="160" name="Google Shape;160;p23"/>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61" name="Google Shape;161;p23"/>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62" name="Google Shape;162;p23"/>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TensorFlow Serving with Docker</a:t>
            </a:r>
            <a:endParaRPr b="1" sz="2200">
              <a:latin typeface="Roboto"/>
              <a:ea typeface="Roboto"/>
              <a:cs typeface="Roboto"/>
              <a:sym typeface="Roboto"/>
            </a:endParaRPr>
          </a:p>
        </p:txBody>
      </p:sp>
      <p:pic>
        <p:nvPicPr>
          <p:cNvPr id="163" name="Google Shape;163;p23"/>
          <p:cNvPicPr preferRelativeResize="0"/>
          <p:nvPr/>
        </p:nvPicPr>
        <p:blipFill rotWithShape="1">
          <a:blip r:embed="rId5">
            <a:alphaModFix/>
          </a:blip>
          <a:srcRect b="18361" l="0" r="0" t="18126"/>
          <a:stretch/>
        </p:blipFill>
        <p:spPr>
          <a:xfrm>
            <a:off x="6901825" y="94300"/>
            <a:ext cx="2191101" cy="782800"/>
          </a:xfrm>
          <a:prstGeom prst="rect">
            <a:avLst/>
          </a:prstGeom>
          <a:noFill/>
          <a:ln>
            <a:noFill/>
          </a:ln>
        </p:spPr>
      </p:pic>
      <p:sp>
        <p:nvSpPr>
          <p:cNvPr id="164" name="Google Shape;164;p23"/>
          <p:cNvSpPr txBox="1"/>
          <p:nvPr/>
        </p:nvSpPr>
        <p:spPr>
          <a:xfrm>
            <a:off x="393425" y="715075"/>
            <a:ext cx="9135600" cy="5496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git clone git@github.com:rigadsclub/rigadslub-meetup-5-tensorflow-serving.git</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cd rigadslub-meetup-5-tensorflow-serving</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65" name="Google Shape;165;p23"/>
          <p:cNvSpPr txBox="1"/>
          <p:nvPr/>
        </p:nvSpPr>
        <p:spPr>
          <a:xfrm>
            <a:off x="393424" y="1657075"/>
            <a:ext cx="9135600" cy="345000"/>
          </a:xfrm>
          <a:prstGeom prst="rect">
            <a:avLst/>
          </a:prstGeom>
          <a:noFill/>
          <a:ln>
            <a:noFill/>
          </a:ln>
        </p:spPr>
        <p:txBody>
          <a:bodyPr anchorCtr="0" anchor="t" bIns="91425" lIns="0" spcFirstLastPara="1" rIns="91425" wrap="square" tIns="91425">
            <a:noAutofit/>
          </a:bodyPr>
          <a:lstStyle/>
          <a:p>
            <a:pPr indent="0" lvl="0" marL="0" marR="381000" rtl="0" algn="l">
              <a:lnSpc>
                <a:spcPct val="142857"/>
              </a:lnSpc>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docker run -d --name </a:t>
            </a:r>
            <a:r>
              <a:rPr lang="en" sz="1050">
                <a:solidFill>
                  <a:srgbClr val="37474F"/>
                </a:solidFill>
                <a:highlight>
                  <a:srgbClr val="F1F3F4"/>
                </a:highlight>
                <a:latin typeface="Roboto Mono"/>
                <a:ea typeface="Roboto Mono"/>
                <a:cs typeface="Roboto Mono"/>
                <a:sym typeface="Roboto Mono"/>
              </a:rPr>
              <a:t>serving_base</a:t>
            </a:r>
            <a:r>
              <a:rPr lang="en" sz="1050">
                <a:solidFill>
                  <a:srgbClr val="37474F"/>
                </a:solidFill>
                <a:highlight>
                  <a:srgbClr val="F1F3F4"/>
                </a:highlight>
                <a:latin typeface="Roboto Mono"/>
                <a:ea typeface="Roboto Mono"/>
                <a:cs typeface="Roboto Mono"/>
                <a:sym typeface="Roboto Mono"/>
              </a:rPr>
              <a:t> tensorflow/serving</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66" name="Google Shape;166;p23"/>
          <p:cNvSpPr txBox="1"/>
          <p:nvPr/>
        </p:nvSpPr>
        <p:spPr>
          <a:xfrm>
            <a:off x="393425" y="2575525"/>
            <a:ext cx="9135600" cy="4854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docker cp saved_model_riga </a:t>
            </a:r>
            <a:r>
              <a:rPr lang="en" sz="1050">
                <a:solidFill>
                  <a:srgbClr val="37474F"/>
                </a:solidFill>
                <a:highlight>
                  <a:srgbClr val="F1F3F4"/>
                </a:highlight>
                <a:latin typeface="Roboto Mono"/>
                <a:ea typeface="Roboto Mono"/>
                <a:cs typeface="Roboto Mono"/>
                <a:sym typeface="Roboto Mono"/>
              </a:rPr>
              <a:t>serving_base</a:t>
            </a:r>
            <a:r>
              <a:rPr lang="en" sz="1050">
                <a:solidFill>
                  <a:srgbClr val="37474F"/>
                </a:solidFill>
                <a:highlight>
                  <a:srgbClr val="F1F3F4"/>
                </a:highlight>
                <a:latin typeface="Roboto Mono"/>
                <a:ea typeface="Roboto Mono"/>
                <a:cs typeface="Roboto Mono"/>
                <a:sym typeface="Roboto Mono"/>
              </a:rPr>
              <a:t>:/models/rre</a:t>
            </a:r>
            <a:endParaRPr sz="1050">
              <a:solidFill>
                <a:srgbClr val="37474F"/>
              </a:solidFill>
              <a:highlight>
                <a:srgbClr val="F1F3F4"/>
              </a:highlight>
              <a:latin typeface="Roboto Mono"/>
              <a:ea typeface="Roboto Mono"/>
              <a:cs typeface="Roboto Mono"/>
              <a:sym typeface="Roboto Mono"/>
            </a:endParaRPr>
          </a:p>
          <a:p>
            <a:pPr indent="0" lvl="0" marL="0" marR="38100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docker commit --change </a:t>
            </a:r>
            <a:r>
              <a:rPr lang="en" sz="1050">
                <a:solidFill>
                  <a:srgbClr val="0D904F"/>
                </a:solidFill>
                <a:highlight>
                  <a:srgbClr val="F1F3F4"/>
                </a:highlight>
                <a:latin typeface="Roboto Mono"/>
                <a:ea typeface="Roboto Mono"/>
                <a:cs typeface="Roboto Mono"/>
                <a:sym typeface="Roboto Mono"/>
              </a:rPr>
              <a:t>"ENV MODEL_NAME rre"</a:t>
            </a:r>
            <a:r>
              <a:rPr lang="en" sz="1050">
                <a:solidFill>
                  <a:srgbClr val="37474F"/>
                </a:solidFill>
                <a:highlight>
                  <a:srgbClr val="F1F3F4"/>
                </a:highlight>
                <a:latin typeface="Roboto Mono"/>
                <a:ea typeface="Roboto Mono"/>
                <a:cs typeface="Roboto Mono"/>
                <a:sym typeface="Roboto Mono"/>
              </a:rPr>
              <a:t> serving_base $USER/rre_serving</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67" name="Google Shape;167;p23"/>
          <p:cNvSpPr txBox="1"/>
          <p:nvPr/>
        </p:nvSpPr>
        <p:spPr>
          <a:xfrm>
            <a:off x="360575" y="2828100"/>
            <a:ext cx="9135600" cy="4854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68" name="Google Shape;168;p23"/>
          <p:cNvSpPr txBox="1"/>
          <p:nvPr/>
        </p:nvSpPr>
        <p:spPr>
          <a:xfrm>
            <a:off x="109575" y="1377050"/>
            <a:ext cx="48093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 Run TensorFlow serving docker image:</a:t>
            </a:r>
            <a:endParaRPr b="1">
              <a:latin typeface="Roboto"/>
              <a:ea typeface="Roboto"/>
              <a:cs typeface="Roboto"/>
              <a:sym typeface="Roboto"/>
            </a:endParaRPr>
          </a:p>
        </p:txBody>
      </p:sp>
      <p:sp>
        <p:nvSpPr>
          <p:cNvPr id="169" name="Google Shape;169;p23"/>
          <p:cNvSpPr txBox="1"/>
          <p:nvPr/>
        </p:nvSpPr>
        <p:spPr>
          <a:xfrm>
            <a:off x="109575" y="2253925"/>
            <a:ext cx="6486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2</a:t>
            </a:r>
            <a:r>
              <a:rPr b="1" lang="en">
                <a:latin typeface="Roboto"/>
                <a:ea typeface="Roboto"/>
                <a:cs typeface="Roboto"/>
                <a:sym typeface="Roboto"/>
              </a:rPr>
              <a:t>. Create own version of serving docker image:</a:t>
            </a:r>
            <a:endParaRPr b="1">
              <a:latin typeface="Roboto"/>
              <a:ea typeface="Roboto"/>
              <a:cs typeface="Roboto"/>
              <a:sym typeface="Roboto"/>
            </a:endParaRPr>
          </a:p>
        </p:txBody>
      </p:sp>
      <p:sp>
        <p:nvSpPr>
          <p:cNvPr id="170" name="Google Shape;170;p23"/>
          <p:cNvSpPr txBox="1"/>
          <p:nvPr/>
        </p:nvSpPr>
        <p:spPr>
          <a:xfrm>
            <a:off x="157900" y="3305125"/>
            <a:ext cx="64866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3</a:t>
            </a:r>
            <a:r>
              <a:rPr b="1" lang="en">
                <a:latin typeface="Roboto"/>
                <a:ea typeface="Roboto"/>
                <a:cs typeface="Roboto"/>
                <a:sym typeface="Roboto"/>
              </a:rPr>
              <a:t>. Perform cleanup:</a:t>
            </a:r>
            <a:endParaRPr b="1">
              <a:latin typeface="Roboto"/>
              <a:ea typeface="Roboto"/>
              <a:cs typeface="Roboto"/>
              <a:sym typeface="Roboto"/>
            </a:endParaRPr>
          </a:p>
        </p:txBody>
      </p:sp>
      <p:sp>
        <p:nvSpPr>
          <p:cNvPr id="171" name="Google Shape;171;p23"/>
          <p:cNvSpPr txBox="1"/>
          <p:nvPr/>
        </p:nvSpPr>
        <p:spPr>
          <a:xfrm>
            <a:off x="360575" y="3637700"/>
            <a:ext cx="9135600" cy="4854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docker kill serving_base</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docker rm serving_base</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grpSp>
        <p:nvGrpSpPr>
          <p:cNvPr id="176" name="Google Shape;176;p24"/>
          <p:cNvGrpSpPr/>
          <p:nvPr/>
        </p:nvGrpSpPr>
        <p:grpSpPr>
          <a:xfrm>
            <a:off x="7538918" y="4832478"/>
            <a:ext cx="1605082" cy="256900"/>
            <a:chOff x="6521218" y="53378"/>
            <a:chExt cx="1605082" cy="256900"/>
          </a:xfrm>
        </p:grpSpPr>
        <p:pic>
          <p:nvPicPr>
            <p:cNvPr id="177" name="Google Shape;177;p24"/>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78" name="Google Shape;178;p24"/>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79" name="Google Shape;179;p24"/>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TensorFlow Serving with Docker</a:t>
            </a:r>
            <a:endParaRPr b="1" sz="2200">
              <a:latin typeface="Roboto"/>
              <a:ea typeface="Roboto"/>
              <a:cs typeface="Roboto"/>
              <a:sym typeface="Roboto"/>
            </a:endParaRPr>
          </a:p>
        </p:txBody>
      </p:sp>
      <p:sp>
        <p:nvSpPr>
          <p:cNvPr id="180" name="Google Shape;180;p24"/>
          <p:cNvSpPr txBox="1"/>
          <p:nvPr/>
        </p:nvSpPr>
        <p:spPr>
          <a:xfrm>
            <a:off x="409425" y="1366925"/>
            <a:ext cx="9135600" cy="549600"/>
          </a:xfrm>
          <a:prstGeom prst="rect">
            <a:avLst/>
          </a:prstGeom>
          <a:noFill/>
          <a:ln>
            <a:noFill/>
          </a:ln>
        </p:spPr>
        <p:txBody>
          <a:bodyPr anchorCtr="0" anchor="t" bIns="91425" lIns="0" spcFirstLastPara="1" rIns="91425" wrap="square" tIns="91425">
            <a:noAutofit/>
          </a:bodyPr>
          <a:lstStyle/>
          <a:p>
            <a:pPr indent="0" lvl="0" marL="0" marR="38100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docker run -p </a:t>
            </a:r>
            <a:r>
              <a:rPr lang="en" sz="1050">
                <a:solidFill>
                  <a:srgbClr val="C53929"/>
                </a:solidFill>
                <a:highlight>
                  <a:srgbClr val="F1F3F4"/>
                </a:highlight>
                <a:latin typeface="Roboto Mono"/>
                <a:ea typeface="Roboto Mono"/>
                <a:cs typeface="Roboto Mono"/>
                <a:sym typeface="Roboto Mono"/>
              </a:rPr>
              <a:t>8500</a:t>
            </a:r>
            <a:r>
              <a:rPr lang="en" sz="1050">
                <a:solidFill>
                  <a:srgbClr val="37474F"/>
                </a:solidFill>
                <a:highlight>
                  <a:srgbClr val="F1F3F4"/>
                </a:highlight>
                <a:latin typeface="Roboto Mono"/>
                <a:ea typeface="Roboto Mono"/>
                <a:cs typeface="Roboto Mono"/>
                <a:sym typeface="Roboto Mono"/>
              </a:rPr>
              <a:t>:</a:t>
            </a:r>
            <a:r>
              <a:rPr lang="en" sz="1050">
                <a:solidFill>
                  <a:srgbClr val="C53929"/>
                </a:solidFill>
                <a:highlight>
                  <a:srgbClr val="F1F3F4"/>
                </a:highlight>
                <a:latin typeface="Roboto Mono"/>
                <a:ea typeface="Roboto Mono"/>
                <a:cs typeface="Roboto Mono"/>
                <a:sym typeface="Roboto Mono"/>
              </a:rPr>
              <a:t>8500</a:t>
            </a:r>
            <a:r>
              <a:rPr lang="en" sz="1050">
                <a:solidFill>
                  <a:srgbClr val="37474F"/>
                </a:solidFill>
                <a:highlight>
                  <a:srgbClr val="F1F3F4"/>
                </a:highlight>
                <a:latin typeface="Roboto Mono"/>
                <a:ea typeface="Roboto Mono"/>
                <a:cs typeface="Roboto Mono"/>
                <a:sym typeface="Roboto Mono"/>
              </a:rPr>
              <a:t> -t $USER/rre_serving &amp;</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81" name="Google Shape;181;p24"/>
          <p:cNvSpPr txBox="1"/>
          <p:nvPr/>
        </p:nvSpPr>
        <p:spPr>
          <a:xfrm>
            <a:off x="371525" y="2199900"/>
            <a:ext cx="9405900" cy="12027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curl -X GET http://localhost:8501/v1/models/rre</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br>
              <a:rPr lang="en" sz="1050">
                <a:solidFill>
                  <a:srgbClr val="37474F"/>
                </a:solidFill>
                <a:highlight>
                  <a:srgbClr val="F1F3F4"/>
                </a:highlight>
                <a:latin typeface="Roboto Mono"/>
                <a:ea typeface="Roboto Mono"/>
                <a:cs typeface="Roboto Mono"/>
                <a:sym typeface="Roboto Mono"/>
              </a:rPr>
            </a:br>
            <a:r>
              <a:rPr lang="en" sz="1050">
                <a:solidFill>
                  <a:srgbClr val="37474F"/>
                </a:solidFill>
                <a:highlight>
                  <a:srgbClr val="F1F3F4"/>
                </a:highlight>
                <a:latin typeface="Roboto Mono"/>
                <a:ea typeface="Roboto Mono"/>
                <a:cs typeface="Roboto Mono"/>
                <a:sym typeface="Roboto Mono"/>
              </a:rPr>
              <a:t>curl -X GET http://localhost:8501/v1/models/rre/metadata</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br>
              <a:rPr lang="en" sz="1050">
                <a:solidFill>
                  <a:srgbClr val="37474F"/>
                </a:solidFill>
                <a:highlight>
                  <a:srgbClr val="F1F3F4"/>
                </a:highlight>
                <a:latin typeface="Roboto Mono"/>
                <a:ea typeface="Roboto Mono"/>
                <a:cs typeface="Roboto Mono"/>
                <a:sym typeface="Roboto Mono"/>
              </a:rPr>
            </a:br>
            <a:r>
              <a:rPr lang="en" sz="1050">
                <a:solidFill>
                  <a:srgbClr val="37474F"/>
                </a:solidFill>
                <a:highlight>
                  <a:srgbClr val="F1F3F4"/>
                </a:highlight>
                <a:latin typeface="Roboto Mono"/>
                <a:ea typeface="Roboto Mono"/>
                <a:cs typeface="Roboto Mono"/>
                <a:sym typeface="Roboto Mono"/>
              </a:rPr>
              <a:t>curl -X POST -H "Content-Type: application/json" -d @./sample_request.json  </a:t>
            </a:r>
            <a:r>
              <a:rPr lang="en" sz="1050">
                <a:solidFill>
                  <a:srgbClr val="37474F"/>
                </a:solidFill>
                <a:highlight>
                  <a:srgbClr val="F1F3F4"/>
                </a:highlight>
                <a:latin typeface="Roboto Mono"/>
                <a:ea typeface="Roboto Mono"/>
                <a:cs typeface="Roboto Mono"/>
                <a:sym typeface="Roboto Mono"/>
              </a:rPr>
              <a:t>http://localhost:8501/v1/models/rre:predict</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p:txBody>
      </p:sp>
      <p:sp>
        <p:nvSpPr>
          <p:cNvPr id="182" name="Google Shape;182;p24"/>
          <p:cNvSpPr txBox="1"/>
          <p:nvPr/>
        </p:nvSpPr>
        <p:spPr>
          <a:xfrm>
            <a:off x="158850" y="1033925"/>
            <a:ext cx="27060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4. Run model locally</a:t>
            </a:r>
            <a:endParaRPr b="1">
              <a:latin typeface="Roboto"/>
              <a:ea typeface="Roboto"/>
              <a:cs typeface="Roboto"/>
              <a:sym typeface="Roboto"/>
            </a:endParaRPr>
          </a:p>
        </p:txBody>
      </p:sp>
      <p:sp>
        <p:nvSpPr>
          <p:cNvPr id="183" name="Google Shape;183;p24"/>
          <p:cNvSpPr txBox="1"/>
          <p:nvPr/>
        </p:nvSpPr>
        <p:spPr>
          <a:xfrm>
            <a:off x="120525" y="1843625"/>
            <a:ext cx="48093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5</a:t>
            </a:r>
            <a:r>
              <a:rPr b="1" lang="en">
                <a:latin typeface="Roboto"/>
                <a:ea typeface="Roboto"/>
                <a:cs typeface="Roboto"/>
                <a:sym typeface="Roboto"/>
              </a:rPr>
              <a:t>. Consume REST API</a:t>
            </a:r>
            <a:endParaRPr b="1">
              <a:latin typeface="Roboto"/>
              <a:ea typeface="Roboto"/>
              <a:cs typeface="Roboto"/>
              <a:sym typeface="Roboto"/>
            </a:endParaRPr>
          </a:p>
        </p:txBody>
      </p:sp>
      <p:pic>
        <p:nvPicPr>
          <p:cNvPr id="184" name="Google Shape;184;p24"/>
          <p:cNvPicPr preferRelativeResize="0"/>
          <p:nvPr/>
        </p:nvPicPr>
        <p:blipFill rotWithShape="1">
          <a:blip r:embed="rId5">
            <a:alphaModFix/>
          </a:blip>
          <a:srcRect b="18361" l="0" r="0" t="18126"/>
          <a:stretch/>
        </p:blipFill>
        <p:spPr>
          <a:xfrm>
            <a:off x="6901825" y="94300"/>
            <a:ext cx="2191101" cy="7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grpSp>
        <p:nvGrpSpPr>
          <p:cNvPr id="189" name="Google Shape;189;p25"/>
          <p:cNvGrpSpPr/>
          <p:nvPr/>
        </p:nvGrpSpPr>
        <p:grpSpPr>
          <a:xfrm>
            <a:off x="7538918" y="4832478"/>
            <a:ext cx="1605082" cy="256900"/>
            <a:chOff x="6521218" y="53378"/>
            <a:chExt cx="1605082" cy="256900"/>
          </a:xfrm>
        </p:grpSpPr>
        <p:pic>
          <p:nvPicPr>
            <p:cNvPr id="190" name="Google Shape;190;p25"/>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91" name="Google Shape;191;p25"/>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92" name="Google Shape;192;p25"/>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TensorFlow Serving in production</a:t>
            </a:r>
            <a:endParaRPr b="1" sz="2200">
              <a:latin typeface="Roboto"/>
              <a:ea typeface="Roboto"/>
              <a:cs typeface="Roboto"/>
              <a:sym typeface="Roboto"/>
            </a:endParaRPr>
          </a:p>
        </p:txBody>
      </p:sp>
      <p:pic>
        <p:nvPicPr>
          <p:cNvPr id="193" name="Google Shape;193;p25"/>
          <p:cNvPicPr preferRelativeResize="0"/>
          <p:nvPr/>
        </p:nvPicPr>
        <p:blipFill>
          <a:blip r:embed="rId5">
            <a:alphaModFix/>
          </a:blip>
          <a:stretch>
            <a:fillRect/>
          </a:stretch>
        </p:blipFill>
        <p:spPr>
          <a:xfrm>
            <a:off x="1855525" y="1159025"/>
            <a:ext cx="5432925" cy="305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Deploy to Kubernetes with Google Cloud</a:t>
            </a:r>
            <a:endParaRPr b="1" sz="2200">
              <a:latin typeface="Roboto"/>
              <a:ea typeface="Roboto"/>
              <a:cs typeface="Roboto"/>
              <a:sym typeface="Roboto"/>
            </a:endParaRPr>
          </a:p>
        </p:txBody>
      </p:sp>
      <p:sp>
        <p:nvSpPr>
          <p:cNvPr id="199" name="Google Shape;199;p26"/>
          <p:cNvSpPr txBox="1"/>
          <p:nvPr/>
        </p:nvSpPr>
        <p:spPr>
          <a:xfrm>
            <a:off x="4199" y="776550"/>
            <a:ext cx="9135600" cy="345000"/>
          </a:xfrm>
          <a:prstGeom prst="rect">
            <a:avLst/>
          </a:prstGeom>
          <a:noFill/>
          <a:ln>
            <a:noFill/>
          </a:ln>
        </p:spPr>
        <p:txBody>
          <a:bodyPr anchorCtr="0" anchor="t" bIns="91425" lIns="0"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gcloud auth login --project rigadsclub-demo</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00" name="Google Shape;200;p26"/>
          <p:cNvSpPr txBox="1"/>
          <p:nvPr/>
        </p:nvSpPr>
        <p:spPr>
          <a:xfrm>
            <a:off x="4200" y="1063625"/>
            <a:ext cx="9135600" cy="3184500"/>
          </a:xfrm>
          <a:prstGeom prst="rect">
            <a:avLst/>
          </a:prstGeom>
          <a:noFill/>
          <a:ln>
            <a:noFill/>
          </a:ln>
        </p:spPr>
        <p:txBody>
          <a:bodyPr anchorCtr="0" anchor="t" bIns="91425" lIns="0" spcFirstLastPara="1" rIns="91425" wrap="square" tIns="91425">
            <a:noAutofit/>
          </a:bodyPr>
          <a:lstStyle/>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gcloud container clusters create demo-cluster --num-nodes 1 --zone=europe-west1-b</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gcloud config </a:t>
            </a:r>
            <a:r>
              <a:rPr lang="en" sz="1050">
                <a:solidFill>
                  <a:srgbClr val="3B78E7"/>
                </a:solidFill>
                <a:highlight>
                  <a:srgbClr val="F1F3F4"/>
                </a:highlight>
                <a:latin typeface="Roboto Mono"/>
                <a:ea typeface="Roboto Mono"/>
                <a:cs typeface="Roboto Mono"/>
                <a:sym typeface="Roboto Mono"/>
              </a:rPr>
              <a:t>set</a:t>
            </a:r>
            <a:r>
              <a:rPr lang="en" sz="1050">
                <a:solidFill>
                  <a:srgbClr val="37474F"/>
                </a:solidFill>
                <a:highlight>
                  <a:srgbClr val="F1F3F4"/>
                </a:highlight>
                <a:latin typeface="Roboto Mono"/>
                <a:ea typeface="Roboto Mono"/>
                <a:cs typeface="Roboto Mono"/>
                <a:sym typeface="Roboto Mono"/>
              </a:rPr>
              <a:t> container/cluster </a:t>
            </a:r>
            <a:r>
              <a:rPr lang="en" sz="1050">
                <a:solidFill>
                  <a:srgbClr val="37474F"/>
                </a:solidFill>
                <a:highlight>
                  <a:srgbClr val="F1F3F4"/>
                </a:highlight>
                <a:latin typeface="Roboto Mono"/>
                <a:ea typeface="Roboto Mono"/>
                <a:cs typeface="Roboto Mono"/>
                <a:sym typeface="Roboto Mono"/>
              </a:rPr>
              <a:t>demo</a:t>
            </a:r>
            <a:r>
              <a:rPr lang="en" sz="1050">
                <a:solidFill>
                  <a:srgbClr val="37474F"/>
                </a:solidFill>
                <a:highlight>
                  <a:srgbClr val="F1F3F4"/>
                </a:highlight>
                <a:latin typeface="Roboto Mono"/>
                <a:ea typeface="Roboto Mono"/>
                <a:cs typeface="Roboto Mono"/>
                <a:sym typeface="Roboto Mono"/>
              </a:rPr>
              <a:t>-cluster</a:t>
            </a:r>
            <a:endParaRPr sz="1050">
              <a:solidFill>
                <a:srgbClr val="37474F"/>
              </a:solidFill>
              <a:highlight>
                <a:srgbClr val="F1F3F4"/>
              </a:highlight>
              <a:latin typeface="Roboto Mono"/>
              <a:ea typeface="Roboto Mono"/>
              <a:cs typeface="Roboto Mono"/>
              <a:sym typeface="Roboto Mono"/>
            </a:endParaRPr>
          </a:p>
          <a:p>
            <a:pPr indent="0" lvl="0" marL="381000" marR="381000" rtl="0" algn="l">
              <a:lnSpc>
                <a:spcPct val="142857"/>
              </a:lnSpc>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gcloud container clusters </a:t>
            </a:r>
            <a:r>
              <a:rPr lang="en" sz="1050">
                <a:solidFill>
                  <a:srgbClr val="3B78E7"/>
                </a:solidFill>
                <a:highlight>
                  <a:srgbClr val="F1F3F4"/>
                </a:highlight>
                <a:latin typeface="Roboto Mono"/>
                <a:ea typeface="Roboto Mono"/>
                <a:cs typeface="Roboto Mono"/>
                <a:sym typeface="Roboto Mono"/>
              </a:rPr>
              <a:t>get</a:t>
            </a:r>
            <a:r>
              <a:rPr lang="en" sz="1050">
                <a:solidFill>
                  <a:srgbClr val="37474F"/>
                </a:solidFill>
                <a:highlight>
                  <a:srgbClr val="F1F3F4"/>
                </a:highlight>
                <a:latin typeface="Roboto Mono"/>
                <a:ea typeface="Roboto Mono"/>
                <a:cs typeface="Roboto Mono"/>
                <a:sym typeface="Roboto Mono"/>
              </a:rPr>
              <a:t>-credentials </a:t>
            </a:r>
            <a:r>
              <a:rPr lang="en" sz="1050">
                <a:solidFill>
                  <a:srgbClr val="37474F"/>
                </a:solidFill>
                <a:highlight>
                  <a:srgbClr val="F1F3F4"/>
                </a:highlight>
                <a:latin typeface="Roboto Mono"/>
                <a:ea typeface="Roboto Mono"/>
                <a:cs typeface="Roboto Mono"/>
                <a:sym typeface="Roboto Mono"/>
              </a:rPr>
              <a:t>demo</a:t>
            </a:r>
            <a:r>
              <a:rPr lang="en" sz="1050">
                <a:solidFill>
                  <a:srgbClr val="37474F"/>
                </a:solidFill>
                <a:highlight>
                  <a:srgbClr val="F1F3F4"/>
                </a:highlight>
                <a:latin typeface="Roboto Mono"/>
                <a:ea typeface="Roboto Mono"/>
                <a:cs typeface="Roboto Mono"/>
                <a:sym typeface="Roboto Mono"/>
              </a:rPr>
              <a:t>-cluster</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Clr>
                <a:schemeClr val="dk1"/>
              </a:buClr>
              <a:buSzPts val="1100"/>
              <a:buFont typeface="Arial"/>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docker tag $USER/rre_serving eu.gcr.io/</a:t>
            </a:r>
            <a:r>
              <a:rPr lang="en" sz="1050">
                <a:solidFill>
                  <a:srgbClr val="37474F"/>
                </a:solidFill>
                <a:highlight>
                  <a:srgbClr val="F1F3F4"/>
                </a:highlight>
                <a:latin typeface="Roboto Mono"/>
                <a:ea typeface="Roboto Mono"/>
                <a:cs typeface="Roboto Mono"/>
                <a:sym typeface="Roboto Mono"/>
              </a:rPr>
              <a:t>rigadsclub-demo</a:t>
            </a:r>
            <a:r>
              <a:rPr lang="en" sz="1050">
                <a:solidFill>
                  <a:srgbClr val="37474F"/>
                </a:solidFill>
                <a:highlight>
                  <a:srgbClr val="F1F3F4"/>
                </a:highlight>
                <a:latin typeface="Roboto Mono"/>
                <a:ea typeface="Roboto Mono"/>
                <a:cs typeface="Roboto Mono"/>
                <a:sym typeface="Roboto Mono"/>
              </a:rPr>
              <a:t>/rre</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gcloud auth configure-docker</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lnSpc>
                <a:spcPct val="142857"/>
              </a:lnSpc>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docker push </a:t>
            </a:r>
            <a:r>
              <a:rPr lang="en" sz="1050">
                <a:solidFill>
                  <a:srgbClr val="37474F"/>
                </a:solidFill>
                <a:highlight>
                  <a:srgbClr val="F1F3F4"/>
                </a:highlight>
                <a:latin typeface="Roboto Mono"/>
                <a:ea typeface="Roboto Mono"/>
                <a:cs typeface="Roboto Mono"/>
                <a:sym typeface="Roboto Mono"/>
              </a:rPr>
              <a:t>eu.gcr.io/rigadsclub-demo/rre</a:t>
            </a:r>
            <a:endParaRPr sz="1050">
              <a:solidFill>
                <a:srgbClr val="37474F"/>
              </a:solidFill>
              <a:highlight>
                <a:srgbClr val="F1F3F4"/>
              </a:highlight>
              <a:latin typeface="Roboto Mono"/>
              <a:ea typeface="Roboto Mono"/>
              <a:cs typeface="Roboto Mono"/>
              <a:sym typeface="Roboto Mono"/>
            </a:endParaRPr>
          </a:p>
          <a:p>
            <a:pPr indent="0" lvl="0" marL="381000" marR="381000" rtl="0" algn="l">
              <a:lnSpc>
                <a:spcPct val="142857"/>
              </a:lnSpc>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Clr>
                <a:schemeClr val="dk1"/>
              </a:buClr>
              <a:buSzPts val="1100"/>
              <a:buFont typeface="Arial"/>
              <a:buNone/>
            </a:pPr>
            <a:r>
              <a:t/>
            </a:r>
            <a:endParaRPr sz="1050">
              <a:solidFill>
                <a:srgbClr val="37474F"/>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37474F"/>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01" name="Google Shape;201;p26"/>
          <p:cNvSpPr txBox="1"/>
          <p:nvPr/>
        </p:nvSpPr>
        <p:spPr>
          <a:xfrm>
            <a:off x="241700" y="3617800"/>
            <a:ext cx="30000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 Push the image to the Registry:</a:t>
            </a:r>
            <a:endParaRPr b="1">
              <a:latin typeface="Roboto"/>
              <a:ea typeface="Roboto"/>
              <a:cs typeface="Roboto"/>
              <a:sym typeface="Roboto"/>
            </a:endParaRPr>
          </a:p>
        </p:txBody>
      </p:sp>
      <p:sp>
        <p:nvSpPr>
          <p:cNvPr id="202" name="Google Shape;202;p26"/>
          <p:cNvSpPr txBox="1"/>
          <p:nvPr/>
        </p:nvSpPr>
        <p:spPr>
          <a:xfrm>
            <a:off x="288875" y="2959975"/>
            <a:ext cx="46596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Configure Docker to use gcloud as a credential helper:</a:t>
            </a:r>
            <a:endParaRPr b="1">
              <a:latin typeface="Roboto"/>
              <a:ea typeface="Roboto"/>
              <a:cs typeface="Roboto"/>
              <a:sym typeface="Roboto"/>
            </a:endParaRPr>
          </a:p>
        </p:txBody>
      </p:sp>
      <p:sp>
        <p:nvSpPr>
          <p:cNvPr id="203" name="Google Shape;203;p26"/>
          <p:cNvSpPr txBox="1"/>
          <p:nvPr/>
        </p:nvSpPr>
        <p:spPr>
          <a:xfrm>
            <a:off x="288875" y="2360150"/>
            <a:ext cx="8080800" cy="3258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b="1" lang="en" sz="1200">
                <a:solidFill>
                  <a:srgbClr val="202124"/>
                </a:solidFill>
                <a:highlight>
                  <a:srgbClr val="FFFFFF"/>
                </a:highlight>
                <a:latin typeface="Roboto"/>
                <a:ea typeface="Roboto"/>
                <a:cs typeface="Roboto"/>
                <a:sym typeface="Roboto"/>
              </a:rPr>
              <a:t>Tag the image using the Container Registry format and our project name:</a:t>
            </a:r>
            <a:endParaRPr b="1" sz="1050">
              <a:solidFill>
                <a:srgbClr val="37474F"/>
              </a:solidFill>
              <a:highlight>
                <a:srgbClr val="F1F3F4"/>
              </a:highlight>
              <a:latin typeface="Roboto"/>
              <a:ea typeface="Roboto"/>
              <a:cs typeface="Roboto"/>
              <a:sym typeface="Roboto"/>
            </a:endParaRPr>
          </a:p>
        </p:txBody>
      </p:sp>
      <p:sp>
        <p:nvSpPr>
          <p:cNvPr id="204" name="Google Shape;204;p26"/>
          <p:cNvSpPr txBox="1"/>
          <p:nvPr/>
        </p:nvSpPr>
        <p:spPr>
          <a:xfrm>
            <a:off x="288875" y="1650700"/>
            <a:ext cx="8366700" cy="3258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b="1" lang="en" sz="1200">
                <a:solidFill>
                  <a:srgbClr val="202124"/>
                </a:solidFill>
                <a:latin typeface="Roboto"/>
                <a:ea typeface="Roboto"/>
                <a:cs typeface="Roboto"/>
                <a:sym typeface="Roboto"/>
              </a:rPr>
              <a:t>Set the default cluster for gcloud container command and pass cluster credentials to </a:t>
            </a:r>
            <a:r>
              <a:rPr b="1" lang="en" sz="1200" u="sng">
                <a:latin typeface="Roboto"/>
                <a:ea typeface="Roboto"/>
                <a:cs typeface="Roboto"/>
                <a:sym typeface="Roboto"/>
                <a:hlinkClick r:id="rId3"/>
              </a:rPr>
              <a:t>kubectl</a:t>
            </a:r>
            <a:r>
              <a:rPr b="1" lang="en" sz="1050">
                <a:solidFill>
                  <a:srgbClr val="37474F"/>
                </a:solidFill>
                <a:latin typeface="Roboto"/>
                <a:ea typeface="Roboto"/>
                <a:cs typeface="Roboto"/>
                <a:sym typeface="Roboto"/>
              </a:rPr>
              <a:t>:</a:t>
            </a:r>
            <a:endParaRPr b="1" sz="1050">
              <a:solidFill>
                <a:srgbClr val="37474F"/>
              </a:solidFill>
              <a:latin typeface="Roboto"/>
              <a:ea typeface="Roboto"/>
              <a:cs typeface="Roboto"/>
              <a:sym typeface="Roboto"/>
            </a:endParaRPr>
          </a:p>
        </p:txBody>
      </p:sp>
      <p:sp>
        <p:nvSpPr>
          <p:cNvPr id="205" name="Google Shape;205;p26"/>
          <p:cNvSpPr txBox="1"/>
          <p:nvPr/>
        </p:nvSpPr>
        <p:spPr>
          <a:xfrm>
            <a:off x="288875" y="1140750"/>
            <a:ext cx="8366700" cy="325800"/>
          </a:xfrm>
          <a:prstGeom prst="rect">
            <a:avLst/>
          </a:prstGeom>
          <a:noFill/>
          <a:ln>
            <a:noFill/>
          </a:ln>
        </p:spPr>
        <p:txBody>
          <a:bodyPr anchorCtr="0" anchor="t" bIns="91425" lIns="91425" spcFirstLastPara="1" rIns="91425" wrap="square" tIns="91425">
            <a:noAutofit/>
          </a:bodyPr>
          <a:lstStyle/>
          <a:p>
            <a:pPr indent="0" lvl="0" marL="0" marR="381000" rtl="0" algn="l">
              <a:spcBef>
                <a:spcPts val="0"/>
              </a:spcBef>
              <a:spcAft>
                <a:spcPts val="0"/>
              </a:spcAft>
              <a:buNone/>
            </a:pPr>
            <a:r>
              <a:rPr b="1" lang="en" sz="1200">
                <a:solidFill>
                  <a:srgbClr val="202124"/>
                </a:solidFill>
                <a:highlight>
                  <a:srgbClr val="FFFFFF"/>
                </a:highlight>
                <a:latin typeface="Roboto"/>
                <a:ea typeface="Roboto"/>
                <a:cs typeface="Roboto"/>
                <a:sym typeface="Roboto"/>
              </a:rPr>
              <a:t>Create a cluster:</a:t>
            </a:r>
            <a:endParaRPr b="1" sz="1050">
              <a:solidFill>
                <a:srgbClr val="37474F"/>
              </a:solidFill>
              <a:highlight>
                <a:srgbClr val="F1F3F4"/>
              </a:highlight>
              <a:latin typeface="Roboto"/>
              <a:ea typeface="Roboto"/>
              <a:cs typeface="Roboto"/>
              <a:sym typeface="Roboto"/>
            </a:endParaRPr>
          </a:p>
        </p:txBody>
      </p:sp>
      <p:pic>
        <p:nvPicPr>
          <p:cNvPr id="206" name="Google Shape;206;p26"/>
          <p:cNvPicPr preferRelativeResize="0"/>
          <p:nvPr/>
        </p:nvPicPr>
        <p:blipFill>
          <a:blip r:embed="rId4">
            <a:alphaModFix/>
          </a:blip>
          <a:stretch>
            <a:fillRect/>
          </a:stretch>
        </p:blipFill>
        <p:spPr>
          <a:xfrm>
            <a:off x="5784850" y="2082975"/>
            <a:ext cx="3088675" cy="1735826"/>
          </a:xfrm>
          <a:prstGeom prst="rect">
            <a:avLst/>
          </a:prstGeom>
          <a:noFill/>
          <a:ln>
            <a:noFill/>
          </a:ln>
        </p:spPr>
      </p:pic>
      <p:grpSp>
        <p:nvGrpSpPr>
          <p:cNvPr id="207" name="Google Shape;207;p26"/>
          <p:cNvGrpSpPr/>
          <p:nvPr/>
        </p:nvGrpSpPr>
        <p:grpSpPr>
          <a:xfrm>
            <a:off x="7538918" y="4832478"/>
            <a:ext cx="1605082" cy="256900"/>
            <a:chOff x="6521218" y="53378"/>
            <a:chExt cx="1605082" cy="256900"/>
          </a:xfrm>
        </p:grpSpPr>
        <p:pic>
          <p:nvPicPr>
            <p:cNvPr id="208" name="Google Shape;208;p26"/>
            <p:cNvPicPr preferRelativeResize="0"/>
            <p:nvPr/>
          </p:nvPicPr>
          <p:blipFill>
            <a:blip r:embed="rId5">
              <a:alphaModFix/>
            </a:blip>
            <a:stretch>
              <a:fillRect/>
            </a:stretch>
          </p:blipFill>
          <p:spPr>
            <a:xfrm>
              <a:off x="6521218" y="53378"/>
              <a:ext cx="256932" cy="256900"/>
            </a:xfrm>
            <a:prstGeom prst="rect">
              <a:avLst/>
            </a:prstGeom>
            <a:noFill/>
            <a:ln>
              <a:noFill/>
            </a:ln>
          </p:spPr>
        </p:pic>
        <p:sp>
          <p:nvSpPr>
            <p:cNvPr id="209" name="Google Shape;209;p26"/>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6"/>
                </a:rPr>
                <a:t>www.rigadsclub.com</a:t>
              </a:r>
              <a:endParaRPr b="1" sz="600" u="sng">
                <a:solidFill>
                  <a:srgbClr val="363636"/>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grpSp>
        <p:nvGrpSpPr>
          <p:cNvPr id="214" name="Google Shape;214;p27"/>
          <p:cNvGrpSpPr/>
          <p:nvPr/>
        </p:nvGrpSpPr>
        <p:grpSpPr>
          <a:xfrm>
            <a:off x="7538918" y="4832478"/>
            <a:ext cx="1605082" cy="256900"/>
            <a:chOff x="6521218" y="53378"/>
            <a:chExt cx="1605082" cy="256900"/>
          </a:xfrm>
        </p:grpSpPr>
        <p:pic>
          <p:nvPicPr>
            <p:cNvPr id="215" name="Google Shape;215;p27"/>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216" name="Google Shape;216;p27"/>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217" name="Google Shape;217;p27"/>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TensorFlow Serving in production</a:t>
            </a:r>
            <a:endParaRPr b="1" sz="2200">
              <a:latin typeface="Roboto"/>
              <a:ea typeface="Roboto"/>
              <a:cs typeface="Roboto"/>
              <a:sym typeface="Roboto"/>
            </a:endParaRPr>
          </a:p>
        </p:txBody>
      </p:sp>
      <p:pic>
        <p:nvPicPr>
          <p:cNvPr id="218" name="Google Shape;218;p27"/>
          <p:cNvPicPr preferRelativeResize="0"/>
          <p:nvPr/>
        </p:nvPicPr>
        <p:blipFill>
          <a:blip r:embed="rId5">
            <a:alphaModFix/>
          </a:blip>
          <a:stretch>
            <a:fillRect/>
          </a:stretch>
        </p:blipFill>
        <p:spPr>
          <a:xfrm>
            <a:off x="1231100" y="1750600"/>
            <a:ext cx="7004574" cy="1815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4" name="Google Shape;224;p28"/>
          <p:cNvPicPr preferRelativeResize="0"/>
          <p:nvPr/>
        </p:nvPicPr>
        <p:blipFill>
          <a:blip r:embed="rId3">
            <a:alphaModFix/>
          </a:blip>
          <a:stretch>
            <a:fillRect/>
          </a:stretch>
        </p:blipFill>
        <p:spPr>
          <a:xfrm>
            <a:off x="-34900" y="-107613"/>
            <a:ext cx="9271276" cy="5358725"/>
          </a:xfrm>
          <a:prstGeom prst="rect">
            <a:avLst/>
          </a:prstGeom>
          <a:noFill/>
          <a:ln>
            <a:noFill/>
          </a:ln>
        </p:spPr>
      </p:pic>
      <p:sp>
        <p:nvSpPr>
          <p:cNvPr id="225" name="Google Shape;225;p28"/>
          <p:cNvSpPr txBox="1"/>
          <p:nvPr>
            <p:ph idx="4294967295" type="ctrTitle"/>
          </p:nvPr>
        </p:nvSpPr>
        <p:spPr>
          <a:xfrm>
            <a:off x="2737250" y="1719675"/>
            <a:ext cx="8520600" cy="72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FFFFFF"/>
                </a:solidFill>
                <a:latin typeface="Roboto"/>
                <a:ea typeface="Roboto"/>
                <a:cs typeface="Roboto"/>
                <a:sym typeface="Roboto"/>
              </a:rPr>
              <a:t>Thank you!</a:t>
            </a:r>
            <a:endParaRPr b="1" sz="3700">
              <a:solidFill>
                <a:srgbClr val="FFFFFF"/>
              </a:solidFill>
              <a:latin typeface="Roboto"/>
              <a:ea typeface="Roboto"/>
              <a:cs typeface="Roboto"/>
              <a:sym typeface="Roboto"/>
            </a:endParaRPr>
          </a:p>
        </p:txBody>
      </p:sp>
      <p:grpSp>
        <p:nvGrpSpPr>
          <p:cNvPr id="226" name="Google Shape;226;p28"/>
          <p:cNvGrpSpPr/>
          <p:nvPr/>
        </p:nvGrpSpPr>
        <p:grpSpPr>
          <a:xfrm>
            <a:off x="7538918" y="4832478"/>
            <a:ext cx="1605082" cy="256900"/>
            <a:chOff x="6521218" y="53378"/>
            <a:chExt cx="1605082" cy="256900"/>
          </a:xfrm>
        </p:grpSpPr>
        <p:pic>
          <p:nvPicPr>
            <p:cNvPr id="227" name="Google Shape;227;p28"/>
            <p:cNvPicPr preferRelativeResize="0"/>
            <p:nvPr/>
          </p:nvPicPr>
          <p:blipFill>
            <a:blip r:embed="rId4">
              <a:alphaModFix/>
            </a:blip>
            <a:stretch>
              <a:fillRect/>
            </a:stretch>
          </p:blipFill>
          <p:spPr>
            <a:xfrm>
              <a:off x="6521218" y="53378"/>
              <a:ext cx="256932" cy="256900"/>
            </a:xfrm>
            <a:prstGeom prst="rect">
              <a:avLst/>
            </a:prstGeom>
            <a:noFill/>
            <a:ln>
              <a:noFill/>
            </a:ln>
          </p:spPr>
        </p:pic>
        <p:sp>
          <p:nvSpPr>
            <p:cNvPr id="228" name="Google Shape;228;p28"/>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5"/>
                </a:rPr>
                <a:t>www.rigadsclub.com</a:t>
              </a:r>
              <a:endParaRPr b="1" sz="600" u="sng">
                <a:solidFill>
                  <a:srgbClr val="363636"/>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307575" y="4013427"/>
            <a:ext cx="731106" cy="376025"/>
          </a:xfrm>
          <a:prstGeom prst="rect">
            <a:avLst/>
          </a:prstGeom>
          <a:noFill/>
          <a:ln>
            <a:noFill/>
          </a:ln>
        </p:spPr>
      </p:pic>
      <p:sp>
        <p:nvSpPr>
          <p:cNvPr id="65" name="Google Shape;65;p14"/>
          <p:cNvSpPr txBox="1"/>
          <p:nvPr>
            <p:ph type="title"/>
          </p:nvPr>
        </p:nvSpPr>
        <p:spPr>
          <a:xfrm>
            <a:off x="311700" y="20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Recap: TensorFlow </a:t>
            </a:r>
            <a:r>
              <a:rPr b="1" lang="en" sz="2200">
                <a:latin typeface="Roboto"/>
                <a:ea typeface="Roboto"/>
                <a:cs typeface="Roboto"/>
                <a:sym typeface="Roboto"/>
              </a:rPr>
              <a:t>d</a:t>
            </a:r>
            <a:r>
              <a:rPr b="1" lang="en" sz="2200">
                <a:latin typeface="Roboto"/>
                <a:ea typeface="Roboto"/>
                <a:cs typeface="Roboto"/>
                <a:sym typeface="Roboto"/>
              </a:rPr>
              <a:t>eployment </a:t>
            </a:r>
            <a:r>
              <a:rPr b="1" lang="en" sz="2200">
                <a:latin typeface="Roboto"/>
                <a:ea typeface="Roboto"/>
                <a:cs typeface="Roboto"/>
                <a:sym typeface="Roboto"/>
              </a:rPr>
              <a:t>o</a:t>
            </a:r>
            <a:r>
              <a:rPr b="1" lang="en" sz="2200">
                <a:latin typeface="Roboto"/>
                <a:ea typeface="Roboto"/>
                <a:cs typeface="Roboto"/>
                <a:sym typeface="Roboto"/>
              </a:rPr>
              <a:t>ptions</a:t>
            </a:r>
            <a:endParaRPr b="1" sz="2200">
              <a:latin typeface="Roboto"/>
              <a:ea typeface="Roboto"/>
              <a:cs typeface="Roboto"/>
              <a:sym typeface="Roboto"/>
            </a:endParaRPr>
          </a:p>
        </p:txBody>
      </p:sp>
      <p:grpSp>
        <p:nvGrpSpPr>
          <p:cNvPr id="66" name="Google Shape;66;p14"/>
          <p:cNvGrpSpPr/>
          <p:nvPr/>
        </p:nvGrpSpPr>
        <p:grpSpPr>
          <a:xfrm>
            <a:off x="7538918" y="4832478"/>
            <a:ext cx="1605082" cy="256900"/>
            <a:chOff x="6521218" y="53378"/>
            <a:chExt cx="1605082" cy="256900"/>
          </a:xfrm>
        </p:grpSpPr>
        <p:pic>
          <p:nvPicPr>
            <p:cNvPr id="67" name="Google Shape;67;p14"/>
            <p:cNvPicPr preferRelativeResize="0"/>
            <p:nvPr/>
          </p:nvPicPr>
          <p:blipFill>
            <a:blip r:embed="rId4">
              <a:alphaModFix/>
            </a:blip>
            <a:stretch>
              <a:fillRect/>
            </a:stretch>
          </p:blipFill>
          <p:spPr>
            <a:xfrm>
              <a:off x="6521218" y="53378"/>
              <a:ext cx="256932" cy="256900"/>
            </a:xfrm>
            <a:prstGeom prst="rect">
              <a:avLst/>
            </a:prstGeom>
            <a:noFill/>
            <a:ln>
              <a:noFill/>
            </a:ln>
          </p:spPr>
        </p:pic>
        <p:sp>
          <p:nvSpPr>
            <p:cNvPr id="68" name="Google Shape;68;p14"/>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5"/>
                </a:rPr>
                <a:t>www.rigadsclub.com</a:t>
              </a:r>
              <a:endParaRPr b="1" sz="600" u="sng">
                <a:solidFill>
                  <a:srgbClr val="363636"/>
                </a:solidFill>
                <a:latin typeface="Roboto"/>
                <a:ea typeface="Roboto"/>
                <a:cs typeface="Roboto"/>
                <a:sym typeface="Roboto"/>
              </a:endParaRPr>
            </a:p>
          </p:txBody>
        </p:sp>
      </p:grpSp>
      <p:pic>
        <p:nvPicPr>
          <p:cNvPr id="69" name="Google Shape;69;p14"/>
          <p:cNvPicPr preferRelativeResize="0"/>
          <p:nvPr/>
        </p:nvPicPr>
        <p:blipFill rotWithShape="1">
          <a:blip r:embed="rId6">
            <a:alphaModFix/>
          </a:blip>
          <a:srcRect b="0" l="17042" r="19790" t="0"/>
          <a:stretch/>
        </p:blipFill>
        <p:spPr>
          <a:xfrm>
            <a:off x="355075" y="3952275"/>
            <a:ext cx="983650" cy="498318"/>
          </a:xfrm>
          <a:prstGeom prst="rect">
            <a:avLst/>
          </a:prstGeom>
          <a:noFill/>
          <a:ln>
            <a:noFill/>
          </a:ln>
        </p:spPr>
      </p:pic>
      <p:pic>
        <p:nvPicPr>
          <p:cNvPr id="70" name="Google Shape;70;p14"/>
          <p:cNvPicPr preferRelativeResize="0"/>
          <p:nvPr/>
        </p:nvPicPr>
        <p:blipFill>
          <a:blip r:embed="rId7">
            <a:alphaModFix/>
          </a:blip>
          <a:stretch>
            <a:fillRect/>
          </a:stretch>
        </p:blipFill>
        <p:spPr>
          <a:xfrm>
            <a:off x="765775" y="2845200"/>
            <a:ext cx="896385" cy="572700"/>
          </a:xfrm>
          <a:prstGeom prst="rect">
            <a:avLst/>
          </a:prstGeom>
          <a:noFill/>
          <a:ln>
            <a:noFill/>
          </a:ln>
        </p:spPr>
      </p:pic>
      <p:pic>
        <p:nvPicPr>
          <p:cNvPr id="71" name="Google Shape;71;p14"/>
          <p:cNvPicPr preferRelativeResize="0"/>
          <p:nvPr/>
        </p:nvPicPr>
        <p:blipFill>
          <a:blip r:embed="rId8">
            <a:alphaModFix/>
          </a:blip>
          <a:stretch>
            <a:fillRect/>
          </a:stretch>
        </p:blipFill>
        <p:spPr>
          <a:xfrm>
            <a:off x="485475" y="2915900"/>
            <a:ext cx="376025" cy="376025"/>
          </a:xfrm>
          <a:prstGeom prst="rect">
            <a:avLst/>
          </a:prstGeom>
          <a:noFill/>
          <a:ln>
            <a:noFill/>
          </a:ln>
        </p:spPr>
      </p:pic>
      <p:graphicFrame>
        <p:nvGraphicFramePr>
          <p:cNvPr id="72" name="Google Shape;72;p14"/>
          <p:cNvGraphicFramePr/>
          <p:nvPr/>
        </p:nvGraphicFramePr>
        <p:xfrm>
          <a:off x="369300" y="739860"/>
          <a:ext cx="3000000" cy="3000000"/>
        </p:xfrm>
        <a:graphic>
          <a:graphicData uri="http://schemas.openxmlformats.org/drawingml/2006/table">
            <a:tbl>
              <a:tblPr>
                <a:noFill/>
                <a:tableStyleId>{C37C76E6-AD34-4FF4-AD22-D6E032E63EBD}</a:tableStyleId>
              </a:tblPr>
              <a:tblGrid>
                <a:gridCol w="2239100"/>
                <a:gridCol w="2347350"/>
                <a:gridCol w="2293225"/>
              </a:tblGrid>
              <a:tr h="385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Pros</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Cons</a:t>
                      </a:r>
                      <a:endParaRPr b="1">
                        <a:latin typeface="Roboto"/>
                        <a:ea typeface="Roboto"/>
                        <a:cs typeface="Roboto"/>
                        <a:sym typeface="Roboto"/>
                      </a:endParaRPr>
                    </a:p>
                  </a:txBody>
                  <a:tcPr marT="91425" marB="91425" marR="91425" marL="91425"/>
                </a:tc>
              </a:tr>
              <a:tr h="974800">
                <a:tc>
                  <a:txBody>
                    <a:bodyPr/>
                    <a:lstStyle/>
                    <a:p>
                      <a:pPr indent="0" lvl="0" marL="0" rtl="0" algn="l">
                        <a:spcBef>
                          <a:spcPts val="0"/>
                        </a:spcBef>
                        <a:spcAft>
                          <a:spcPts val="0"/>
                        </a:spcAft>
                        <a:buNone/>
                      </a:pPr>
                      <a:r>
                        <a:rPr b="1" lang="en">
                          <a:latin typeface="Roboto"/>
                          <a:ea typeface="Roboto"/>
                          <a:cs typeface="Roboto"/>
                          <a:sym typeface="Roboto"/>
                        </a:rPr>
                        <a:t>Client-side</a:t>
                      </a:r>
                      <a:endParaRPr b="1">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TensorFlow Lite</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No network latency</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Works offline</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No server costs</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Privacy considerations (GDPR)</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tc>
                <a:tc>
                  <a:txBody>
                    <a:bodyPr/>
                    <a:lstStyle/>
                    <a:p>
                      <a:pPr indent="-154940" lvl="0" marL="182880" rtl="0" algn="l">
                        <a:spcBef>
                          <a:spcPts val="0"/>
                        </a:spcBef>
                        <a:spcAft>
                          <a:spcPts val="0"/>
                        </a:spcAft>
                        <a:buSzPts val="1000"/>
                        <a:buFont typeface="Roboto"/>
                        <a:buChar char="●"/>
                      </a:pPr>
                      <a:r>
                        <a:rPr lang="en" sz="1000">
                          <a:latin typeface="Roboto"/>
                          <a:ea typeface="Roboto"/>
                          <a:cs typeface="Roboto"/>
                          <a:sym typeface="Roboto"/>
                        </a:rPr>
                        <a:t>L</a:t>
                      </a:r>
                      <a:r>
                        <a:rPr lang="en" sz="1000">
                          <a:latin typeface="Roboto"/>
                          <a:ea typeface="Roboto"/>
                          <a:cs typeface="Roboto"/>
                          <a:sym typeface="Roboto"/>
                        </a:rPr>
                        <a:t>oading time of a big model</a:t>
                      </a:r>
                      <a:endParaRPr sz="1000">
                        <a:latin typeface="Roboto"/>
                        <a:ea typeface="Roboto"/>
                        <a:cs typeface="Roboto"/>
                        <a:sym typeface="Roboto"/>
                      </a:endParaRPr>
                    </a:p>
                    <a:p>
                      <a:pPr indent="-154940" lvl="0" marL="182880" rtl="0" algn="l">
                        <a:spcBef>
                          <a:spcPts val="0"/>
                        </a:spcBef>
                        <a:spcAft>
                          <a:spcPts val="0"/>
                        </a:spcAft>
                        <a:buSzPts val="1000"/>
                        <a:buFont typeface="Roboto"/>
                        <a:buChar char="●"/>
                      </a:pPr>
                      <a:r>
                        <a:rPr lang="en" sz="1000">
                          <a:latin typeface="Roboto"/>
                          <a:ea typeface="Roboto"/>
                          <a:cs typeface="Roboto"/>
                          <a:sym typeface="Roboto"/>
                        </a:rPr>
                        <a:t>Device battery consumption</a:t>
                      </a:r>
                      <a:endParaRPr sz="1000">
                        <a:latin typeface="Roboto"/>
                        <a:ea typeface="Roboto"/>
                        <a:cs typeface="Roboto"/>
                        <a:sym typeface="Roboto"/>
                      </a:endParaRPr>
                    </a:p>
                    <a:p>
                      <a:pPr indent="-154940" lvl="0" marL="182880" rtl="0" algn="l">
                        <a:spcBef>
                          <a:spcPts val="0"/>
                        </a:spcBef>
                        <a:spcAft>
                          <a:spcPts val="0"/>
                        </a:spcAft>
                        <a:buSzPts val="1000"/>
                        <a:buFont typeface="Roboto"/>
                        <a:buChar char="●"/>
                      </a:pPr>
                      <a:r>
                        <a:rPr lang="en" sz="1000">
                          <a:latin typeface="Roboto"/>
                          <a:ea typeface="Roboto"/>
                          <a:cs typeface="Roboto"/>
                          <a:sym typeface="Roboto"/>
                        </a:rPr>
                        <a:t>Device storage limitations</a:t>
                      </a:r>
                      <a:endParaRPr sz="1000">
                        <a:latin typeface="Roboto"/>
                        <a:ea typeface="Roboto"/>
                        <a:cs typeface="Roboto"/>
                        <a:sym typeface="Roboto"/>
                      </a:endParaRPr>
                    </a:p>
                    <a:p>
                      <a:pPr indent="-154940" lvl="0" marL="182880" rtl="0" algn="l">
                        <a:spcBef>
                          <a:spcPts val="0"/>
                        </a:spcBef>
                        <a:spcAft>
                          <a:spcPts val="0"/>
                        </a:spcAft>
                        <a:buSzPts val="1000"/>
                        <a:buFont typeface="Roboto"/>
                        <a:buChar char="●"/>
                      </a:pPr>
                      <a:r>
                        <a:rPr lang="en" sz="1000">
                          <a:latin typeface="Roboto"/>
                          <a:ea typeface="Roboto"/>
                          <a:cs typeface="Roboto"/>
                          <a:sym typeface="Roboto"/>
                        </a:rPr>
                        <a:t>Limited TF2.0 features supported</a:t>
                      </a:r>
                      <a:endParaRPr sz="1000">
                        <a:latin typeface="Roboto"/>
                        <a:ea typeface="Roboto"/>
                        <a:cs typeface="Roboto"/>
                        <a:sym typeface="Roboto"/>
                      </a:endParaRPr>
                    </a:p>
                  </a:txBody>
                  <a:tcPr marT="91425" marB="91425" marR="91425" marL="91425"/>
                </a:tc>
              </a:tr>
              <a:tr h="1242375">
                <a:tc>
                  <a:txBody>
                    <a:bodyPr/>
                    <a:lstStyle/>
                    <a:p>
                      <a:pPr indent="0" lvl="0" marL="0" rtl="0" algn="l">
                        <a:spcBef>
                          <a:spcPts val="0"/>
                        </a:spcBef>
                        <a:spcAft>
                          <a:spcPts val="0"/>
                        </a:spcAft>
                        <a:buNone/>
                      </a:pPr>
                      <a:r>
                        <a:rPr b="1" lang="en">
                          <a:latin typeface="Roboto"/>
                          <a:ea typeface="Roboto"/>
                          <a:cs typeface="Roboto"/>
                          <a:sym typeface="Roboto"/>
                        </a:rPr>
                        <a:t>Serverless</a:t>
                      </a:r>
                      <a:endParaRPr b="1">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Google Cloud Functions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AWS Lambda</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txBody>
                  <a:tcPr marT="91425" marB="91425" marR="91425" marL="91425"/>
                </a:tc>
                <a:tc>
                  <a:txBody>
                    <a:bodyPr/>
                    <a:lstStyle/>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Relatively simple devops</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Great scalability</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Pay for run</a:t>
                      </a:r>
                      <a:endParaRPr sz="1000">
                        <a:solidFill>
                          <a:schemeClr val="dk1"/>
                        </a:solidFill>
                        <a:latin typeface="Roboto"/>
                        <a:ea typeface="Roboto"/>
                        <a:cs typeface="Roboto"/>
                        <a:sym typeface="Roboto"/>
                      </a:endParaRPr>
                    </a:p>
                  </a:txBody>
                  <a:tcPr marT="91425" marB="91425" marR="91425" marL="91425"/>
                </a:tc>
                <a:tc>
                  <a:txBody>
                    <a:bodyPr/>
                    <a:lstStyle/>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Response time due cold start</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Function timeout limits</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Function memory limits</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Deployment package limits</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Invocation payload limits</a:t>
                      </a:r>
                      <a:endParaRPr sz="1000">
                        <a:solidFill>
                          <a:schemeClr val="dk1"/>
                        </a:solidFill>
                        <a:latin typeface="Roboto"/>
                        <a:ea typeface="Roboto"/>
                        <a:cs typeface="Roboto"/>
                        <a:sym typeface="Roboto"/>
                      </a:endParaRPr>
                    </a:p>
                  </a:txBody>
                  <a:tcPr marT="91425" marB="91425" marR="91425" marL="91425"/>
                </a:tc>
              </a:tr>
              <a:tr h="1086000">
                <a:tc>
                  <a:txBody>
                    <a:bodyPr/>
                    <a:lstStyle/>
                    <a:p>
                      <a:pPr indent="0" lvl="0" marL="0" rtl="0" algn="l">
                        <a:spcBef>
                          <a:spcPts val="0"/>
                        </a:spcBef>
                        <a:spcAft>
                          <a:spcPts val="0"/>
                        </a:spcAft>
                        <a:buNone/>
                      </a:pPr>
                      <a:r>
                        <a:rPr b="1" lang="en">
                          <a:latin typeface="Roboto"/>
                          <a:ea typeface="Roboto"/>
                          <a:cs typeface="Roboto"/>
                          <a:sym typeface="Roboto"/>
                        </a:rPr>
                        <a:t>S</a:t>
                      </a:r>
                      <a:r>
                        <a:rPr b="1" lang="en">
                          <a:latin typeface="Roboto"/>
                          <a:ea typeface="Roboto"/>
                          <a:cs typeface="Roboto"/>
                          <a:sym typeface="Roboto"/>
                        </a:rPr>
                        <a:t>erver-based</a:t>
                      </a:r>
                      <a:endParaRPr b="1">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Custom server (e.g. Flask)</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TensorFlow Serving</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91425" marL="91425"/>
                </a:tc>
                <a:tc>
                  <a:txBody>
                    <a:bodyPr/>
                    <a:lstStyle/>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Great response time</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Scalable infrastructure</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Model versioning</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Scalable cost structure</a:t>
                      </a:r>
                      <a:endParaRPr sz="1000">
                        <a:solidFill>
                          <a:schemeClr val="dk1"/>
                        </a:solidFill>
                        <a:latin typeface="Roboto"/>
                        <a:ea typeface="Roboto"/>
                        <a:cs typeface="Roboto"/>
                        <a:sym typeface="Roboto"/>
                      </a:endParaRPr>
                    </a:p>
                  </a:txBody>
                  <a:tcPr marT="91425" marB="91425" marR="91425" marL="91425"/>
                </a:tc>
                <a:tc>
                  <a:txBody>
                    <a:bodyPr/>
                    <a:lstStyle/>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Infrastructure management</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Server codebase management</a:t>
                      </a:r>
                      <a:endParaRPr sz="1000">
                        <a:solidFill>
                          <a:schemeClr val="dk1"/>
                        </a:solidFill>
                        <a:latin typeface="Roboto"/>
                        <a:ea typeface="Roboto"/>
                        <a:cs typeface="Roboto"/>
                        <a:sym typeface="Roboto"/>
                      </a:endParaRPr>
                    </a:p>
                    <a:p>
                      <a:pPr indent="-154940" lvl="0" marL="18288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Idle server costs</a:t>
                      </a:r>
                      <a:endParaRPr sz="1000">
                        <a:solidFill>
                          <a:schemeClr val="dk1"/>
                        </a:solidFill>
                        <a:latin typeface="Roboto"/>
                        <a:ea typeface="Roboto"/>
                        <a:cs typeface="Roboto"/>
                        <a:sym typeface="Roboto"/>
                      </a:endParaRPr>
                    </a:p>
                  </a:txBody>
                  <a:tcPr marT="91425" marB="91425" marR="91425" marL="91425"/>
                </a:tc>
              </a:tr>
              <a:tr h="558850">
                <a:tc>
                  <a:txBody>
                    <a:bodyPr/>
                    <a:lstStyle/>
                    <a:p>
                      <a:pPr indent="0" lvl="0" marL="0" rtl="0" algn="l">
                        <a:spcBef>
                          <a:spcPts val="0"/>
                        </a:spcBef>
                        <a:spcAft>
                          <a:spcPts val="0"/>
                        </a:spcAft>
                        <a:buNone/>
                      </a:pPr>
                      <a:r>
                        <a:rPr b="1" lang="en">
                          <a:latin typeface="Roboto"/>
                          <a:ea typeface="Roboto"/>
                          <a:cs typeface="Roboto"/>
                          <a:sym typeface="Roboto"/>
                        </a:rPr>
                        <a:t>Google Cloud AI Platform</a:t>
                      </a:r>
                      <a:endParaRPr b="1">
                        <a:latin typeface="Roboto"/>
                        <a:ea typeface="Roboto"/>
                        <a:cs typeface="Roboto"/>
                        <a:sym typeface="Roboto"/>
                      </a:endParaRPr>
                    </a:p>
                  </a:txBody>
                  <a:tcPr marT="91425" marB="91425" marR="91425" marL="91425"/>
                </a:tc>
                <a:tc>
                  <a:txBody>
                    <a:bodyPr/>
                    <a:lstStyle/>
                    <a:p>
                      <a:pPr indent="0" lvl="0" marL="457200" rtl="0" algn="l">
                        <a:spcBef>
                          <a:spcPts val="0"/>
                        </a:spcBef>
                        <a:spcAft>
                          <a:spcPts val="0"/>
                        </a:spcAft>
                        <a:buNone/>
                      </a:pPr>
                      <a:r>
                        <a:t/>
                      </a:r>
                      <a:endParaRPr sz="1000">
                        <a:solidFill>
                          <a:schemeClr val="dk1"/>
                        </a:solidFill>
                        <a:latin typeface="Roboto"/>
                        <a:ea typeface="Roboto"/>
                        <a:cs typeface="Roboto"/>
                        <a:sym typeface="Roboto"/>
                      </a:endParaRPr>
                    </a:p>
                  </a:txBody>
                  <a:tcPr marT="91425" marB="91425" marR="91425" marL="91425"/>
                </a:tc>
                <a:tc>
                  <a:txBody>
                    <a:bodyPr/>
                    <a:lstStyle/>
                    <a:p>
                      <a:pPr indent="-91440" lvl="0" marL="182880" rtl="0" algn="l">
                        <a:spcBef>
                          <a:spcPts val="0"/>
                        </a:spcBef>
                        <a:spcAft>
                          <a:spcPts val="0"/>
                        </a:spcAft>
                        <a:buNone/>
                      </a:pPr>
                      <a:r>
                        <a:t/>
                      </a:r>
                      <a:endParaRPr sz="1000">
                        <a:solidFill>
                          <a:schemeClr val="dk1"/>
                        </a:solidFill>
                        <a:latin typeface="Roboto"/>
                        <a:ea typeface="Roboto"/>
                        <a:cs typeface="Roboto"/>
                        <a:sym typeface="Roboto"/>
                      </a:endParaRPr>
                    </a:p>
                  </a:txBody>
                  <a:tcPr marT="91425" marB="91425" marR="91425" marL="91425"/>
                </a:tc>
              </a:tr>
            </a:tbl>
          </a:graphicData>
        </a:graphic>
      </p:graphicFrame>
      <p:pic>
        <p:nvPicPr>
          <p:cNvPr id="73" name="Google Shape;73;p14"/>
          <p:cNvPicPr preferRelativeResize="0"/>
          <p:nvPr/>
        </p:nvPicPr>
        <p:blipFill>
          <a:blip r:embed="rId9">
            <a:alphaModFix/>
          </a:blip>
          <a:stretch>
            <a:fillRect/>
          </a:stretch>
        </p:blipFill>
        <p:spPr>
          <a:xfrm>
            <a:off x="404400" y="1706000"/>
            <a:ext cx="774525" cy="43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3">
            <a:alphaModFix/>
          </a:blip>
          <a:srcRect b="0" l="0" r="0" t="7842"/>
          <a:stretch/>
        </p:blipFill>
        <p:spPr>
          <a:xfrm>
            <a:off x="-214125" y="0"/>
            <a:ext cx="9410600" cy="6080400"/>
          </a:xfrm>
          <a:prstGeom prst="rect">
            <a:avLst/>
          </a:prstGeom>
          <a:noFill/>
          <a:ln>
            <a:noFill/>
          </a:ln>
        </p:spPr>
      </p:pic>
      <p:pic>
        <p:nvPicPr>
          <p:cNvPr id="79" name="Google Shape;79;p15"/>
          <p:cNvPicPr preferRelativeResize="0"/>
          <p:nvPr/>
        </p:nvPicPr>
        <p:blipFill>
          <a:blip r:embed="rId4">
            <a:alphaModFix/>
          </a:blip>
          <a:stretch>
            <a:fillRect/>
          </a:stretch>
        </p:blipFill>
        <p:spPr>
          <a:xfrm rot="-1200005">
            <a:off x="780250" y="354224"/>
            <a:ext cx="1006901" cy="943975"/>
          </a:xfrm>
          <a:prstGeom prst="rect">
            <a:avLst/>
          </a:prstGeom>
          <a:noFill/>
          <a:ln>
            <a:noFill/>
          </a:ln>
        </p:spPr>
      </p:pic>
      <p:pic>
        <p:nvPicPr>
          <p:cNvPr id="80" name="Google Shape;80;p15"/>
          <p:cNvPicPr preferRelativeResize="0"/>
          <p:nvPr/>
        </p:nvPicPr>
        <p:blipFill>
          <a:blip r:embed="rId5">
            <a:alphaModFix/>
          </a:blip>
          <a:stretch>
            <a:fillRect/>
          </a:stretch>
        </p:blipFill>
        <p:spPr>
          <a:xfrm rot="779995">
            <a:off x="7023226" y="312999"/>
            <a:ext cx="1413229" cy="1413229"/>
          </a:xfrm>
          <a:prstGeom prst="rect">
            <a:avLst/>
          </a:prstGeom>
          <a:noFill/>
          <a:ln>
            <a:noFill/>
          </a:ln>
        </p:spPr>
      </p:pic>
      <p:pic>
        <p:nvPicPr>
          <p:cNvPr id="81" name="Google Shape;81;p15"/>
          <p:cNvPicPr preferRelativeResize="0"/>
          <p:nvPr/>
        </p:nvPicPr>
        <p:blipFill>
          <a:blip r:embed="rId6">
            <a:alphaModFix/>
          </a:blip>
          <a:stretch>
            <a:fillRect/>
          </a:stretch>
        </p:blipFill>
        <p:spPr>
          <a:xfrm rot="-300002">
            <a:off x="1352689" y="1031476"/>
            <a:ext cx="1376728" cy="879581"/>
          </a:xfrm>
          <a:prstGeom prst="rect">
            <a:avLst/>
          </a:prstGeom>
          <a:noFill/>
          <a:ln>
            <a:noFill/>
          </a:ln>
        </p:spPr>
      </p:pic>
      <p:pic>
        <p:nvPicPr>
          <p:cNvPr id="82" name="Google Shape;82;p15"/>
          <p:cNvPicPr preferRelativeResize="0"/>
          <p:nvPr/>
        </p:nvPicPr>
        <p:blipFill>
          <a:blip r:embed="rId7">
            <a:alphaModFix/>
          </a:blip>
          <a:stretch>
            <a:fillRect/>
          </a:stretch>
        </p:blipFill>
        <p:spPr>
          <a:xfrm rot="299985">
            <a:off x="6025144" y="754473"/>
            <a:ext cx="713791" cy="765328"/>
          </a:xfrm>
          <a:prstGeom prst="rect">
            <a:avLst/>
          </a:prstGeom>
          <a:noFill/>
          <a:ln>
            <a:noFill/>
          </a:ln>
        </p:spPr>
      </p:pic>
      <p:pic>
        <p:nvPicPr>
          <p:cNvPr id="83" name="Google Shape;83;p15"/>
          <p:cNvPicPr preferRelativeResize="0"/>
          <p:nvPr/>
        </p:nvPicPr>
        <p:blipFill>
          <a:blip r:embed="rId8">
            <a:alphaModFix/>
          </a:blip>
          <a:stretch>
            <a:fillRect/>
          </a:stretch>
        </p:blipFill>
        <p:spPr>
          <a:xfrm rot="-120003">
            <a:off x="1996632" y="203601"/>
            <a:ext cx="1818034" cy="90902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3520550" y="2021800"/>
            <a:ext cx="2102900" cy="672926"/>
          </a:xfrm>
          <a:prstGeom prst="rect">
            <a:avLst/>
          </a:prstGeom>
          <a:noFill/>
          <a:ln>
            <a:noFill/>
          </a:ln>
        </p:spPr>
      </p:pic>
      <p:pic>
        <p:nvPicPr>
          <p:cNvPr id="89" name="Google Shape;89;p16"/>
          <p:cNvPicPr preferRelativeResize="0"/>
          <p:nvPr/>
        </p:nvPicPr>
        <p:blipFill>
          <a:blip r:embed="rId4">
            <a:alphaModFix/>
          </a:blip>
          <a:stretch>
            <a:fillRect/>
          </a:stretch>
        </p:blipFill>
        <p:spPr>
          <a:xfrm>
            <a:off x="5497700" y="2219700"/>
            <a:ext cx="2009100" cy="871325"/>
          </a:xfrm>
          <a:prstGeom prst="rect">
            <a:avLst/>
          </a:prstGeom>
          <a:noFill/>
          <a:ln>
            <a:noFill/>
          </a:ln>
        </p:spPr>
      </p:pic>
      <p:grpSp>
        <p:nvGrpSpPr>
          <p:cNvPr id="90" name="Google Shape;90;p16"/>
          <p:cNvGrpSpPr/>
          <p:nvPr/>
        </p:nvGrpSpPr>
        <p:grpSpPr>
          <a:xfrm>
            <a:off x="7538918" y="4832478"/>
            <a:ext cx="1605082" cy="256900"/>
            <a:chOff x="6521218" y="53378"/>
            <a:chExt cx="1605082" cy="256900"/>
          </a:xfrm>
        </p:grpSpPr>
        <p:pic>
          <p:nvPicPr>
            <p:cNvPr id="91" name="Google Shape;91;p16"/>
            <p:cNvPicPr preferRelativeResize="0"/>
            <p:nvPr/>
          </p:nvPicPr>
          <p:blipFill>
            <a:blip r:embed="rId5">
              <a:alphaModFix/>
            </a:blip>
            <a:stretch>
              <a:fillRect/>
            </a:stretch>
          </p:blipFill>
          <p:spPr>
            <a:xfrm>
              <a:off x="6521218" y="53378"/>
              <a:ext cx="256932" cy="256900"/>
            </a:xfrm>
            <a:prstGeom prst="rect">
              <a:avLst/>
            </a:prstGeom>
            <a:noFill/>
            <a:ln>
              <a:noFill/>
            </a:ln>
          </p:spPr>
        </p:pic>
        <p:sp>
          <p:nvSpPr>
            <p:cNvPr id="92" name="Google Shape;92;p16"/>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6"/>
                </a:rPr>
                <a:t>www.rigadsclub.com</a:t>
              </a:r>
              <a:endParaRPr b="1" sz="600" u="sng">
                <a:solidFill>
                  <a:srgbClr val="363636"/>
                </a:solidFill>
                <a:latin typeface="Roboto"/>
                <a:ea typeface="Roboto"/>
                <a:cs typeface="Roboto"/>
                <a:sym typeface="Roboto"/>
              </a:endParaRPr>
            </a:p>
          </p:txBody>
        </p:sp>
      </p:grpSp>
      <p:sp>
        <p:nvSpPr>
          <p:cNvPr id="93" name="Google Shape;93;p16"/>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What is TensorFlow Serving?</a:t>
            </a:r>
            <a:endParaRPr b="1" sz="2200">
              <a:latin typeface="Roboto"/>
              <a:ea typeface="Roboto"/>
              <a:cs typeface="Roboto"/>
              <a:sym typeface="Roboto"/>
            </a:endParaRPr>
          </a:p>
        </p:txBody>
      </p:sp>
      <p:pic>
        <p:nvPicPr>
          <p:cNvPr id="94" name="Google Shape;94;p16"/>
          <p:cNvPicPr preferRelativeResize="0"/>
          <p:nvPr/>
        </p:nvPicPr>
        <p:blipFill>
          <a:blip r:embed="rId7">
            <a:alphaModFix/>
          </a:blip>
          <a:stretch>
            <a:fillRect/>
          </a:stretch>
        </p:blipFill>
        <p:spPr>
          <a:xfrm>
            <a:off x="1771750" y="1748400"/>
            <a:ext cx="1895149" cy="1813925"/>
          </a:xfrm>
          <a:prstGeom prst="rect">
            <a:avLst/>
          </a:prstGeom>
          <a:noFill/>
          <a:ln>
            <a:noFill/>
          </a:ln>
        </p:spPr>
      </p:pic>
      <p:cxnSp>
        <p:nvCxnSpPr>
          <p:cNvPr id="95" name="Google Shape;95;p16"/>
          <p:cNvCxnSpPr>
            <a:stCxn id="94" idx="3"/>
            <a:endCxn id="89" idx="1"/>
          </p:cNvCxnSpPr>
          <p:nvPr/>
        </p:nvCxnSpPr>
        <p:spPr>
          <a:xfrm>
            <a:off x="3666899" y="2655362"/>
            <a:ext cx="1830900" cy="0"/>
          </a:xfrm>
          <a:prstGeom prst="straightConnector1">
            <a:avLst/>
          </a:prstGeom>
          <a:noFill/>
          <a:ln cap="flat" cmpd="sng" w="9525">
            <a:solidFill>
              <a:srgbClr val="E69138"/>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grpSp>
        <p:nvGrpSpPr>
          <p:cNvPr id="100" name="Google Shape;100;p17"/>
          <p:cNvGrpSpPr/>
          <p:nvPr/>
        </p:nvGrpSpPr>
        <p:grpSpPr>
          <a:xfrm>
            <a:off x="7538918" y="4832478"/>
            <a:ext cx="1605082" cy="256900"/>
            <a:chOff x="6521218" y="53378"/>
            <a:chExt cx="1605082" cy="256900"/>
          </a:xfrm>
        </p:grpSpPr>
        <p:pic>
          <p:nvPicPr>
            <p:cNvPr id="101" name="Google Shape;101;p17"/>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02" name="Google Shape;102;p17"/>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03" name="Google Shape;103;p17"/>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Model status</a:t>
            </a:r>
            <a:endParaRPr b="1" sz="2200">
              <a:latin typeface="Roboto"/>
              <a:ea typeface="Roboto"/>
              <a:cs typeface="Roboto"/>
              <a:sym typeface="Roboto"/>
            </a:endParaRPr>
          </a:p>
        </p:txBody>
      </p:sp>
      <p:sp>
        <p:nvSpPr>
          <p:cNvPr id="104" name="Google Shape;104;p17"/>
          <p:cNvSpPr txBox="1"/>
          <p:nvPr/>
        </p:nvSpPr>
        <p:spPr>
          <a:xfrm>
            <a:off x="8349" y="852750"/>
            <a:ext cx="9135600" cy="345000"/>
          </a:xfrm>
          <a:prstGeom prst="rect">
            <a:avLst/>
          </a:prstGeom>
          <a:noFill/>
          <a:ln>
            <a:noFill/>
          </a:ln>
        </p:spPr>
        <p:txBody>
          <a:bodyPr anchorCtr="0" anchor="t" bIns="91425" lIns="0" spcFirstLastPara="1" rIns="91425" wrap="square" tIns="91425">
            <a:noAutofit/>
          </a:bodyPr>
          <a:lstStyle/>
          <a:p>
            <a:pPr indent="0" lvl="0" marL="381000" marR="381000" rtl="0" algn="l">
              <a:spcBef>
                <a:spcPts val="0"/>
              </a:spcBef>
              <a:spcAft>
                <a:spcPts val="0"/>
              </a:spcAft>
              <a:buClr>
                <a:schemeClr val="dk1"/>
              </a:buClr>
              <a:buSzPts val="1100"/>
              <a:buFont typeface="Arial"/>
              <a:buNone/>
            </a:pPr>
            <a:r>
              <a:rPr lang="en" sz="1050">
                <a:solidFill>
                  <a:srgbClr val="37474F"/>
                </a:solidFill>
                <a:highlight>
                  <a:srgbClr val="F1F3F4"/>
                </a:highlight>
                <a:latin typeface="Roboto Mono"/>
                <a:ea typeface="Roboto Mono"/>
                <a:cs typeface="Roboto Mono"/>
                <a:sym typeface="Roboto Mono"/>
              </a:rPr>
              <a:t>GET http:</a:t>
            </a:r>
            <a:r>
              <a:rPr lang="en" sz="1050">
                <a:solidFill>
                  <a:srgbClr val="D81B60"/>
                </a:solidFill>
                <a:highlight>
                  <a:srgbClr val="F1F3F4"/>
                </a:highlight>
                <a:latin typeface="Roboto Mono"/>
                <a:ea typeface="Roboto Mono"/>
                <a:cs typeface="Roboto Mono"/>
                <a:sym typeface="Roboto Mono"/>
              </a:rPr>
              <a:t>//host:port/v1/models/${MODEL_NAME}</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05" name="Google Shape;105;p17"/>
          <p:cNvSpPr txBox="1"/>
          <p:nvPr/>
        </p:nvSpPr>
        <p:spPr>
          <a:xfrm>
            <a:off x="-81675" y="1195375"/>
            <a:ext cx="9225600" cy="345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GET http:</a:t>
            </a:r>
            <a:r>
              <a:rPr lang="en" sz="1050">
                <a:solidFill>
                  <a:srgbClr val="D81B60"/>
                </a:solidFill>
                <a:highlight>
                  <a:srgbClr val="F1F3F4"/>
                </a:highlight>
                <a:latin typeface="Roboto Mono"/>
                <a:ea typeface="Roboto Mono"/>
                <a:cs typeface="Roboto Mono"/>
                <a:sym typeface="Roboto Mono"/>
              </a:rPr>
              <a:t>//api.rigadsclub.com/v1/models/</a:t>
            </a:r>
            <a:r>
              <a:rPr lang="en" sz="1050">
                <a:solidFill>
                  <a:srgbClr val="D81B60"/>
                </a:solidFill>
                <a:highlight>
                  <a:srgbClr val="F1F3F4"/>
                </a:highlight>
                <a:latin typeface="Roboto Mono"/>
                <a:ea typeface="Roboto Mono"/>
                <a:cs typeface="Roboto Mono"/>
                <a:sym typeface="Roboto Mono"/>
              </a:rPr>
              <a:t>riga</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graphicFrame>
        <p:nvGraphicFramePr>
          <p:cNvPr id="106" name="Google Shape;106;p17"/>
          <p:cNvGraphicFramePr/>
          <p:nvPr/>
        </p:nvGraphicFramePr>
        <p:xfrm>
          <a:off x="911625" y="1664900"/>
          <a:ext cx="3000000" cy="3000000"/>
        </p:xfrm>
        <a:graphic>
          <a:graphicData uri="http://schemas.openxmlformats.org/drawingml/2006/table">
            <a:tbl>
              <a:tblPr>
                <a:noFill/>
                <a:tableStyleId>{C37C76E6-AD34-4FF4-AD22-D6E032E63EBD}</a:tableStyleId>
              </a:tblPr>
              <a:tblGrid>
                <a:gridCol w="3619500"/>
                <a:gridCol w="3619500"/>
              </a:tblGrid>
              <a:tr h="407050">
                <a:tc>
                  <a:txBody>
                    <a:bodyPr/>
                    <a:lstStyle/>
                    <a:p>
                      <a:pPr indent="0" lvl="0" marL="0" rtl="0" algn="ctr">
                        <a:spcBef>
                          <a:spcPts val="0"/>
                        </a:spcBef>
                        <a:spcAft>
                          <a:spcPts val="0"/>
                        </a:spcAft>
                        <a:buNone/>
                      </a:pPr>
                      <a:r>
                        <a:rPr b="1" lang="en">
                          <a:latin typeface="Roboto"/>
                          <a:ea typeface="Roboto"/>
                          <a:cs typeface="Roboto"/>
                          <a:sym typeface="Roboto"/>
                        </a:rPr>
                        <a:t>Request</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Response</a:t>
                      </a:r>
                      <a:endParaRPr b="1">
                        <a:latin typeface="Roboto"/>
                        <a:ea typeface="Roboto"/>
                        <a:cs typeface="Roboto"/>
                        <a:sym typeface="Roboto"/>
                      </a:endParaRPr>
                    </a:p>
                  </a:txBody>
                  <a:tcPr marT="91425" marB="91425" marR="91425" marL="91425"/>
                </a:tc>
              </a:tr>
              <a:tr h="1267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"model_version_status"</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"version"</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"123"</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"state"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"AVAILABLE"</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"status"</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"error_code"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"OK"</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"error_message"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t/>
                      </a:r>
                      <a:endParaRPr sz="100"/>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grpSp>
        <p:nvGrpSpPr>
          <p:cNvPr id="111" name="Google Shape;111;p18"/>
          <p:cNvGrpSpPr/>
          <p:nvPr/>
        </p:nvGrpSpPr>
        <p:grpSpPr>
          <a:xfrm>
            <a:off x="7538918" y="4832478"/>
            <a:ext cx="1605082" cy="256900"/>
            <a:chOff x="6521218" y="53378"/>
            <a:chExt cx="1605082" cy="256900"/>
          </a:xfrm>
        </p:grpSpPr>
        <p:pic>
          <p:nvPicPr>
            <p:cNvPr id="112" name="Google Shape;112;p18"/>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13" name="Google Shape;113;p18"/>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14" name="Google Shape;114;p18"/>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Model metadata</a:t>
            </a:r>
            <a:endParaRPr b="1" sz="2200">
              <a:latin typeface="Roboto"/>
              <a:ea typeface="Roboto"/>
              <a:cs typeface="Roboto"/>
              <a:sym typeface="Roboto"/>
            </a:endParaRPr>
          </a:p>
        </p:txBody>
      </p:sp>
      <p:sp>
        <p:nvSpPr>
          <p:cNvPr id="115" name="Google Shape;115;p18"/>
          <p:cNvSpPr txBox="1"/>
          <p:nvPr/>
        </p:nvSpPr>
        <p:spPr>
          <a:xfrm>
            <a:off x="8349" y="852750"/>
            <a:ext cx="9135600" cy="345000"/>
          </a:xfrm>
          <a:prstGeom prst="rect">
            <a:avLst/>
          </a:prstGeom>
          <a:noFill/>
          <a:ln>
            <a:noFill/>
          </a:ln>
        </p:spPr>
        <p:txBody>
          <a:bodyPr anchorCtr="0" anchor="t" bIns="91425" lIns="0"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GET http:</a:t>
            </a:r>
            <a:r>
              <a:rPr lang="en" sz="1050">
                <a:solidFill>
                  <a:srgbClr val="D81B60"/>
                </a:solidFill>
                <a:highlight>
                  <a:srgbClr val="F1F3F4"/>
                </a:highlight>
                <a:latin typeface="Roboto Mono"/>
                <a:ea typeface="Roboto Mono"/>
                <a:cs typeface="Roboto Mono"/>
                <a:sym typeface="Roboto Mono"/>
              </a:rPr>
              <a:t>//host:port/v1/models/${MODEL_NAME}/metadata</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16" name="Google Shape;116;p18"/>
          <p:cNvSpPr txBox="1"/>
          <p:nvPr/>
        </p:nvSpPr>
        <p:spPr>
          <a:xfrm>
            <a:off x="-81675" y="1195375"/>
            <a:ext cx="9225600" cy="345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GET http:</a:t>
            </a:r>
            <a:r>
              <a:rPr lang="en" sz="1050">
                <a:solidFill>
                  <a:srgbClr val="D81B60"/>
                </a:solidFill>
                <a:highlight>
                  <a:srgbClr val="F1F3F4"/>
                </a:highlight>
                <a:latin typeface="Roboto Mono"/>
                <a:ea typeface="Roboto Mono"/>
                <a:cs typeface="Roboto Mono"/>
                <a:sym typeface="Roboto Mono"/>
              </a:rPr>
              <a:t>//api.rigadsclub.com/v1/models/riga</a:t>
            </a:r>
            <a:r>
              <a:rPr lang="en" sz="1050">
                <a:solidFill>
                  <a:srgbClr val="D81B60"/>
                </a:solidFill>
                <a:highlight>
                  <a:srgbClr val="F1F3F4"/>
                </a:highlight>
                <a:latin typeface="Roboto Mono"/>
                <a:ea typeface="Roboto Mono"/>
                <a:cs typeface="Roboto Mono"/>
                <a:sym typeface="Roboto Mono"/>
              </a:rPr>
              <a:t>/metadata</a:t>
            </a:r>
            <a:endParaRPr sz="1050">
              <a:solidFill>
                <a:srgbClr val="D81B60"/>
              </a:solidFill>
              <a:highlight>
                <a:srgbClr val="F1F3F4"/>
              </a:highlight>
              <a:latin typeface="Roboto Mono"/>
              <a:ea typeface="Roboto Mono"/>
              <a:cs typeface="Roboto Mono"/>
              <a:sym typeface="Roboto Mono"/>
            </a:endParaRPr>
          </a:p>
          <a:p>
            <a:pPr indent="0" lvl="0" marL="381000" marR="381000" rtl="0" algn="l">
              <a:spcBef>
                <a:spcPts val="0"/>
              </a:spcBef>
              <a:spcAft>
                <a:spcPts val="0"/>
              </a:spcAft>
              <a:buNone/>
            </a:pPr>
            <a:r>
              <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graphicFrame>
        <p:nvGraphicFramePr>
          <p:cNvPr id="117" name="Google Shape;117;p18"/>
          <p:cNvGraphicFramePr/>
          <p:nvPr/>
        </p:nvGraphicFramePr>
        <p:xfrm>
          <a:off x="911625" y="1664900"/>
          <a:ext cx="3000000" cy="3000000"/>
        </p:xfrm>
        <a:graphic>
          <a:graphicData uri="http://schemas.openxmlformats.org/drawingml/2006/table">
            <a:tbl>
              <a:tblPr>
                <a:noFill/>
                <a:tableStyleId>{C37C76E6-AD34-4FF4-AD22-D6E032E63EBD}</a:tableStyleId>
              </a:tblPr>
              <a:tblGrid>
                <a:gridCol w="3619500"/>
                <a:gridCol w="3619500"/>
              </a:tblGrid>
              <a:tr h="407050">
                <a:tc>
                  <a:txBody>
                    <a:bodyPr/>
                    <a:lstStyle/>
                    <a:p>
                      <a:pPr indent="0" lvl="0" marL="0" rtl="0" algn="ctr">
                        <a:spcBef>
                          <a:spcPts val="0"/>
                        </a:spcBef>
                        <a:spcAft>
                          <a:spcPts val="0"/>
                        </a:spcAft>
                        <a:buNone/>
                      </a:pPr>
                      <a:r>
                        <a:rPr b="1" lang="en">
                          <a:latin typeface="Roboto"/>
                          <a:ea typeface="Roboto"/>
                          <a:cs typeface="Roboto"/>
                          <a:sym typeface="Roboto"/>
                        </a:rPr>
                        <a:t>Request</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Response</a:t>
                      </a:r>
                      <a:endParaRPr b="1">
                        <a:latin typeface="Roboto"/>
                        <a:ea typeface="Roboto"/>
                        <a:cs typeface="Roboto"/>
                        <a:sym typeface="Roboto"/>
                      </a:endParaRPr>
                    </a:p>
                  </a:txBody>
                  <a:tcPr marT="91425" marB="91425" marR="91425" marL="91425"/>
                </a:tc>
              </a:tr>
              <a:tr h="1267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lnSpc>
                          <a:spcPct val="105000"/>
                        </a:lnSpc>
                        <a:spcBef>
                          <a:spcPts val="0"/>
                        </a:spcBef>
                        <a:spcAft>
                          <a:spcPts val="0"/>
                        </a:spcAft>
                        <a:buNone/>
                      </a:pPr>
                      <a:r>
                        <a:rPr lang="en" sz="1200">
                          <a:solidFill>
                            <a:srgbClr val="37474F"/>
                          </a:solidFill>
                          <a:latin typeface="Roboto Mono"/>
                          <a:ea typeface="Roboto Mono"/>
                          <a:cs typeface="Roboto Mono"/>
                          <a:sym typeface="Roboto Mono"/>
                        </a:rPr>
                        <a:t>...</a:t>
                      </a:r>
                      <a:endParaRPr sz="1200">
                        <a:solidFill>
                          <a:srgbClr val="388E3C"/>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88E3C"/>
                          </a:solidFill>
                          <a:latin typeface="Roboto Mono"/>
                          <a:ea typeface="Roboto Mono"/>
                          <a:cs typeface="Roboto Mono"/>
                          <a:sym typeface="Roboto Mono"/>
                        </a:rPr>
                        <a:t>"area"</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88E3C"/>
                          </a:solidFill>
                          <a:latin typeface="Roboto Mono"/>
                          <a:ea typeface="Roboto Mono"/>
                          <a:cs typeface="Roboto Mono"/>
                          <a:sym typeface="Roboto Mono"/>
                        </a:rPr>
                        <a:t>"dtype"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"DT_FLOAT"</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88E3C"/>
                          </a:solidFill>
                          <a:latin typeface="Roboto Mono"/>
                          <a:ea typeface="Roboto Mono"/>
                          <a:cs typeface="Roboto Mono"/>
                          <a:sym typeface="Roboto Mono"/>
                        </a:rPr>
                        <a:t>"tensor_shape"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"dim"</a:t>
                      </a: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"size"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"-1"</a:t>
                      </a:r>
                      <a:r>
                        <a:rPr lang="en" sz="1200">
                          <a:solidFill>
                            <a:srgbClr val="37474F"/>
                          </a:solidFill>
                          <a:latin typeface="Roboto Mono"/>
                          <a:ea typeface="Roboto Mono"/>
                          <a:cs typeface="Roboto Mono"/>
                          <a:sym typeface="Roboto Mono"/>
                        </a:rPr>
                        <a:t>,</a:t>
                      </a:r>
                      <a:r>
                        <a:rPr lang="en" sz="1200">
                          <a:solidFill>
                            <a:srgbClr val="388E3C"/>
                          </a:solidFill>
                          <a:latin typeface="Roboto Mono"/>
                          <a:ea typeface="Roboto Mono"/>
                          <a:cs typeface="Roboto Mono"/>
                          <a:sym typeface="Roboto Mono"/>
                        </a:rPr>
                        <a:t>"name"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"size"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"1"</a:t>
                      </a:r>
                      <a:r>
                        <a:rPr lang="en" sz="1200">
                          <a:solidFill>
                            <a:srgbClr val="37474F"/>
                          </a:solidFill>
                          <a:latin typeface="Roboto Mono"/>
                          <a:ea typeface="Roboto Mono"/>
                          <a:cs typeface="Roboto Mono"/>
                          <a:sym typeface="Roboto Mono"/>
                        </a:rPr>
                        <a:t>,</a:t>
                      </a:r>
                      <a:r>
                        <a:rPr lang="en" sz="1200">
                          <a:solidFill>
                            <a:srgbClr val="388E3C"/>
                          </a:solidFill>
                          <a:latin typeface="Roboto Mono"/>
                          <a:ea typeface="Roboto Mono"/>
                          <a:cs typeface="Roboto Mono"/>
                          <a:sym typeface="Roboto Mono"/>
                        </a:rPr>
                        <a:t>"name"</a:t>
                      </a:r>
                      <a:r>
                        <a:rPr lang="en" sz="1200">
                          <a:solidFill>
                            <a:srgbClr val="37474F"/>
                          </a:solidFill>
                          <a:latin typeface="Roboto Mono"/>
                          <a:ea typeface="Roboto Mono"/>
                          <a:cs typeface="Roboto Mono"/>
                          <a:sym typeface="Roboto Mono"/>
                        </a:rPr>
                        <a:t>: </a:t>
                      </a:r>
                      <a:r>
                        <a:rPr lang="en" sz="1200">
                          <a:solidFill>
                            <a:srgbClr val="388E3C"/>
                          </a:solidFill>
                          <a:latin typeface="Roboto Mono"/>
                          <a:ea typeface="Roboto Mono"/>
                          <a:cs typeface="Roboto Mono"/>
                          <a:sym typeface="Roboto Mono"/>
                        </a:rPr>
                        <a:t>""</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5000"/>
                        </a:lnSpc>
                        <a:spcBef>
                          <a:spcPts val="0"/>
                        </a:spcBef>
                        <a:spcAft>
                          <a:spcPts val="0"/>
                        </a:spcAft>
                        <a:buClr>
                          <a:schemeClr val="dk1"/>
                        </a:buClr>
                        <a:buSzPts val="1100"/>
                        <a:buFont typeface="Arial"/>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t/>
                      </a:r>
                      <a:endParaRPr sz="100">
                        <a:solidFill>
                          <a:srgbClr val="37474F"/>
                        </a:solidFill>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grpSp>
        <p:nvGrpSpPr>
          <p:cNvPr id="122" name="Google Shape;122;p19"/>
          <p:cNvGrpSpPr/>
          <p:nvPr/>
        </p:nvGrpSpPr>
        <p:grpSpPr>
          <a:xfrm>
            <a:off x="7538918" y="4832478"/>
            <a:ext cx="1605082" cy="256900"/>
            <a:chOff x="6521218" y="53378"/>
            <a:chExt cx="1605082" cy="256900"/>
          </a:xfrm>
        </p:grpSpPr>
        <p:pic>
          <p:nvPicPr>
            <p:cNvPr id="123" name="Google Shape;123;p19"/>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24" name="Google Shape;124;p19"/>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25" name="Google Shape;125;p19"/>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Data types</a:t>
            </a:r>
            <a:endParaRPr b="1" sz="2200">
              <a:latin typeface="Roboto"/>
              <a:ea typeface="Roboto"/>
              <a:cs typeface="Roboto"/>
              <a:sym typeface="Roboto"/>
            </a:endParaRPr>
          </a:p>
        </p:txBody>
      </p:sp>
      <p:graphicFrame>
        <p:nvGraphicFramePr>
          <p:cNvPr id="126" name="Google Shape;126;p19"/>
          <p:cNvGraphicFramePr/>
          <p:nvPr/>
        </p:nvGraphicFramePr>
        <p:xfrm>
          <a:off x="747300" y="1311775"/>
          <a:ext cx="3000000" cy="3000000"/>
        </p:xfrm>
        <a:graphic>
          <a:graphicData uri="http://schemas.openxmlformats.org/drawingml/2006/table">
            <a:tbl>
              <a:tblPr>
                <a:noFill/>
                <a:tableStyleId>{C37C76E6-AD34-4FF4-AD22-D6E032E63EBD}</a:tableStyleId>
              </a:tblPr>
              <a:tblGrid>
                <a:gridCol w="2413000"/>
                <a:gridCol w="2413000"/>
                <a:gridCol w="2413000"/>
              </a:tblGrid>
              <a:tr h="380650">
                <a:tc>
                  <a:txBody>
                    <a:bodyPr/>
                    <a:lstStyle/>
                    <a:p>
                      <a:pPr indent="0" lvl="0" marL="0" rtl="0" algn="ctr">
                        <a:spcBef>
                          <a:spcPts val="0"/>
                        </a:spcBef>
                        <a:spcAft>
                          <a:spcPts val="0"/>
                        </a:spcAft>
                        <a:buNone/>
                      </a:pPr>
                      <a:r>
                        <a:rPr b="1" lang="en">
                          <a:latin typeface="Roboto"/>
                          <a:ea typeface="Roboto"/>
                          <a:cs typeface="Roboto"/>
                          <a:sym typeface="Roboto"/>
                        </a:rPr>
                        <a:t>TensorFlow</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JSON</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a:txBody>
                  <a:tcPr marT="91425" marB="91425" marR="91425" marL="91425"/>
                </a:tc>
              </a:tr>
              <a:tr h="429725">
                <a:tc>
                  <a:txBody>
                    <a:bodyPr/>
                    <a:lstStyle/>
                    <a:p>
                      <a:pPr indent="0" lvl="0" marL="0" rtl="0" algn="l">
                        <a:lnSpc>
                          <a:spcPct val="150000"/>
                        </a:lnSpc>
                        <a:spcBef>
                          <a:spcPts val="0"/>
                        </a:spcBef>
                        <a:spcAft>
                          <a:spcPts val="0"/>
                        </a:spcAft>
                        <a:buNone/>
                      </a:pPr>
                      <a:r>
                        <a:rPr lang="en" sz="1200"/>
                        <a:t>DT_BOOL</a:t>
                      </a:r>
                      <a:endParaRPr sz="1200"/>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true, false</a:t>
                      </a:r>
                      <a:endParaRPr sz="1000">
                        <a:solidFill>
                          <a:srgbClr val="37474F"/>
                        </a:solidFill>
                        <a:latin typeface="Roboto Mono"/>
                        <a:ea typeface="Roboto Mono"/>
                        <a:cs typeface="Roboto Mono"/>
                        <a:sym typeface="Roboto Mono"/>
                      </a:endParaRPr>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true, false</a:t>
                      </a:r>
                      <a:endParaRPr sz="1000">
                        <a:solidFill>
                          <a:srgbClr val="37474F"/>
                        </a:solidFill>
                        <a:latin typeface="Roboto Mono"/>
                        <a:ea typeface="Roboto Mono"/>
                        <a:cs typeface="Roboto Mono"/>
                        <a:sym typeface="Roboto Mono"/>
                      </a:endParaRPr>
                    </a:p>
                  </a:txBody>
                  <a:tcPr marT="91425" marB="91425" marR="91425" marL="91425"/>
                </a:tc>
              </a:tr>
              <a:tr h="429725">
                <a:tc>
                  <a:txBody>
                    <a:bodyPr/>
                    <a:lstStyle/>
                    <a:p>
                      <a:pPr indent="0" lvl="0" marL="0" rtl="0" algn="l">
                        <a:lnSpc>
                          <a:spcPct val="150000"/>
                        </a:lnSpc>
                        <a:spcBef>
                          <a:spcPts val="0"/>
                        </a:spcBef>
                        <a:spcAft>
                          <a:spcPts val="0"/>
                        </a:spcAft>
                        <a:buNone/>
                      </a:pPr>
                      <a:r>
                        <a:rPr lang="en" sz="1200"/>
                        <a:t>DT_STRING</a:t>
                      </a:r>
                      <a:endParaRPr sz="1200"/>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string</a:t>
                      </a:r>
                      <a:endParaRPr sz="1000">
                        <a:solidFill>
                          <a:srgbClr val="37474F"/>
                        </a:solidFill>
                        <a:latin typeface="Roboto Mono"/>
                        <a:ea typeface="Roboto Mono"/>
                        <a:cs typeface="Roboto Mono"/>
                        <a:sym typeface="Roboto Mono"/>
                      </a:endParaRPr>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“Hello, World!”</a:t>
                      </a:r>
                      <a:endParaRPr sz="1000">
                        <a:solidFill>
                          <a:srgbClr val="37474F"/>
                        </a:solidFill>
                        <a:latin typeface="Roboto Mono"/>
                        <a:ea typeface="Roboto Mono"/>
                        <a:cs typeface="Roboto Mono"/>
                        <a:sym typeface="Roboto Mono"/>
                      </a:endParaRPr>
                    </a:p>
                  </a:txBody>
                  <a:tcPr marT="91425" marB="91425" marR="91425" marL="91425"/>
                </a:tc>
              </a:tr>
              <a:tr h="429725">
                <a:tc>
                  <a:txBody>
                    <a:bodyPr/>
                    <a:lstStyle/>
                    <a:p>
                      <a:pPr indent="0" lvl="0" marL="0" rtl="0" algn="l">
                        <a:lnSpc>
                          <a:spcPct val="150000"/>
                        </a:lnSpc>
                        <a:spcBef>
                          <a:spcPts val="0"/>
                        </a:spcBef>
                        <a:spcAft>
                          <a:spcPts val="0"/>
                        </a:spcAft>
                        <a:buNone/>
                      </a:pPr>
                      <a:r>
                        <a:rPr lang="en" sz="1200"/>
                        <a:t>DT_INT8, DT_UINT8, DT_INT16, DT_INT32, DT_UINT32, DT_INT64, DT_UINT64</a:t>
                      </a:r>
                      <a:endParaRPr sz="1200"/>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number</a:t>
                      </a:r>
                      <a:endParaRPr sz="1000">
                        <a:solidFill>
                          <a:srgbClr val="37474F"/>
                        </a:solidFill>
                        <a:latin typeface="Roboto Mono"/>
                        <a:ea typeface="Roboto Mono"/>
                        <a:cs typeface="Roboto Mono"/>
                        <a:sym typeface="Roboto Mono"/>
                      </a:endParaRPr>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42</a:t>
                      </a:r>
                      <a:endParaRPr sz="1000">
                        <a:solidFill>
                          <a:srgbClr val="37474F"/>
                        </a:solidFill>
                        <a:latin typeface="Roboto Mono"/>
                        <a:ea typeface="Roboto Mono"/>
                        <a:cs typeface="Roboto Mono"/>
                        <a:sym typeface="Roboto Mono"/>
                      </a:endParaRPr>
                    </a:p>
                  </a:txBody>
                  <a:tcPr marT="91425" marB="91425" marR="91425" marL="91425"/>
                </a:tc>
              </a:tr>
              <a:tr h="429725">
                <a:tc>
                  <a:txBody>
                    <a:bodyPr/>
                    <a:lstStyle/>
                    <a:p>
                      <a:pPr indent="0" lvl="0" marL="0" rtl="0" algn="l">
                        <a:lnSpc>
                          <a:spcPct val="150000"/>
                        </a:lnSpc>
                        <a:spcBef>
                          <a:spcPts val="0"/>
                        </a:spcBef>
                        <a:spcAft>
                          <a:spcPts val="0"/>
                        </a:spcAft>
                        <a:buNone/>
                      </a:pPr>
                      <a:r>
                        <a:rPr lang="en" sz="1200"/>
                        <a:t>DT_FLOAT, DT_DOUBLE</a:t>
                      </a:r>
                      <a:endParaRPr sz="1200"/>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number</a:t>
                      </a:r>
                      <a:endParaRPr sz="1000">
                        <a:solidFill>
                          <a:srgbClr val="37474F"/>
                        </a:solidFill>
                        <a:latin typeface="Roboto Mono"/>
                        <a:ea typeface="Roboto Mono"/>
                        <a:cs typeface="Roboto Mono"/>
                        <a:sym typeface="Roboto Mono"/>
                      </a:endParaRPr>
                    </a:p>
                  </a:txBody>
                  <a:tcPr marT="91425" marB="91425" marR="91425" marL="91425"/>
                </a:tc>
                <a:tc>
                  <a:txBody>
                    <a:bodyPr/>
                    <a:lstStyle/>
                    <a:p>
                      <a:pPr indent="0" lvl="0" marL="0" rtl="0" algn="l">
                        <a:lnSpc>
                          <a:spcPct val="80000"/>
                        </a:lnSpc>
                        <a:spcBef>
                          <a:spcPts val="0"/>
                        </a:spcBef>
                        <a:spcAft>
                          <a:spcPts val="0"/>
                        </a:spcAft>
                        <a:buNone/>
                      </a:pPr>
                      <a:r>
                        <a:rPr lang="en" sz="1000">
                          <a:solidFill>
                            <a:srgbClr val="37474F"/>
                          </a:solidFill>
                          <a:latin typeface="Roboto Mono"/>
                          <a:ea typeface="Roboto Mono"/>
                          <a:cs typeface="Roboto Mono"/>
                          <a:sym typeface="Roboto Mono"/>
                        </a:rPr>
                        <a:t>3.14</a:t>
                      </a:r>
                      <a:endParaRPr sz="1000">
                        <a:solidFill>
                          <a:srgbClr val="37474F"/>
                        </a:solidFill>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grpSp>
        <p:nvGrpSpPr>
          <p:cNvPr id="131" name="Google Shape;131;p20"/>
          <p:cNvGrpSpPr/>
          <p:nvPr/>
        </p:nvGrpSpPr>
        <p:grpSpPr>
          <a:xfrm>
            <a:off x="7538918" y="4832478"/>
            <a:ext cx="1605082" cy="256900"/>
            <a:chOff x="6521218" y="53378"/>
            <a:chExt cx="1605082" cy="256900"/>
          </a:xfrm>
        </p:grpSpPr>
        <p:pic>
          <p:nvPicPr>
            <p:cNvPr id="132" name="Google Shape;132;p20"/>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33" name="Google Shape;133;p20"/>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34" name="Google Shape;134;p20"/>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Data types</a:t>
            </a:r>
            <a:endParaRPr b="1" sz="2200">
              <a:latin typeface="Roboto"/>
              <a:ea typeface="Roboto"/>
              <a:cs typeface="Roboto"/>
              <a:sym typeface="Roboto"/>
            </a:endParaRPr>
          </a:p>
        </p:txBody>
      </p:sp>
      <p:pic>
        <p:nvPicPr>
          <p:cNvPr id="135" name="Google Shape;135;p20"/>
          <p:cNvPicPr preferRelativeResize="0"/>
          <p:nvPr/>
        </p:nvPicPr>
        <p:blipFill rotWithShape="1">
          <a:blip r:embed="rId5">
            <a:alphaModFix/>
          </a:blip>
          <a:srcRect b="0" l="14274" r="30885" t="0"/>
          <a:stretch/>
        </p:blipFill>
        <p:spPr>
          <a:xfrm>
            <a:off x="821625" y="1186375"/>
            <a:ext cx="2581576" cy="2647949"/>
          </a:xfrm>
          <a:prstGeom prst="rect">
            <a:avLst/>
          </a:prstGeom>
          <a:noFill/>
          <a:ln>
            <a:noFill/>
          </a:ln>
        </p:spPr>
      </p:pic>
      <p:graphicFrame>
        <p:nvGraphicFramePr>
          <p:cNvPr id="136" name="Google Shape;136;p20"/>
          <p:cNvGraphicFramePr/>
          <p:nvPr/>
        </p:nvGraphicFramePr>
        <p:xfrm>
          <a:off x="4947050" y="2351388"/>
          <a:ext cx="3000000" cy="3000000"/>
        </p:xfrm>
        <a:graphic>
          <a:graphicData uri="http://schemas.openxmlformats.org/drawingml/2006/table">
            <a:tbl>
              <a:tblPr>
                <a:noFill/>
                <a:tableStyleId>{C37C76E6-AD34-4FF4-AD22-D6E032E63EBD}</a:tableStyleId>
              </a:tblPr>
              <a:tblGrid>
                <a:gridCol w="3434775"/>
              </a:tblGrid>
              <a:tr h="374375">
                <a:tc>
                  <a:txBody>
                    <a:bodyPr/>
                    <a:lstStyle/>
                    <a:p>
                      <a:pPr indent="0" lvl="0" marL="0" rtl="0" algn="l">
                        <a:lnSpc>
                          <a:spcPct val="100000"/>
                        </a:lnSpc>
                        <a:spcBef>
                          <a:spcPts val="0"/>
                        </a:spcBef>
                        <a:spcAft>
                          <a:spcPts val="0"/>
                        </a:spcAft>
                        <a:buNone/>
                      </a:pPr>
                      <a:r>
                        <a:rPr lang="en" sz="1200">
                          <a:solidFill>
                            <a:srgbClr val="37474F"/>
                          </a:solidFill>
                          <a:latin typeface="Roboto Mono"/>
                          <a:ea typeface="Roboto Mono"/>
                          <a:cs typeface="Roboto Mono"/>
                          <a:sym typeface="Roboto Mono"/>
                        </a:rPr>
                        <a:t>{ "b64": &lt;</a:t>
                      </a:r>
                      <a:r>
                        <a:rPr lang="en" sz="1200">
                          <a:solidFill>
                            <a:srgbClr val="3F51B5"/>
                          </a:solidFill>
                          <a:latin typeface="Roboto Mono"/>
                          <a:ea typeface="Roboto Mono"/>
                          <a:cs typeface="Roboto Mono"/>
                          <a:sym typeface="Roboto Mono"/>
                        </a:rPr>
                        <a:t>base64 </a:t>
                      </a:r>
                      <a:r>
                        <a:rPr lang="en" sz="1200">
                          <a:solidFill>
                            <a:srgbClr val="9C27B0"/>
                          </a:solidFill>
                          <a:latin typeface="Roboto Mono"/>
                          <a:ea typeface="Roboto Mono"/>
                          <a:cs typeface="Roboto Mono"/>
                          <a:sym typeface="Roboto Mono"/>
                        </a:rPr>
                        <a:t>encoded</a:t>
                      </a:r>
                      <a:r>
                        <a:rPr lang="en" sz="1200">
                          <a:solidFill>
                            <a:srgbClr val="3F51B5"/>
                          </a:solidFill>
                          <a:latin typeface="Roboto Mono"/>
                          <a:ea typeface="Roboto Mono"/>
                          <a:cs typeface="Roboto Mono"/>
                          <a:sym typeface="Roboto Mono"/>
                        </a:rPr>
                        <a:t> </a:t>
                      </a:r>
                      <a:r>
                        <a:rPr lang="en" sz="1200">
                          <a:solidFill>
                            <a:srgbClr val="9C27B0"/>
                          </a:solidFill>
                          <a:latin typeface="Roboto Mono"/>
                          <a:ea typeface="Roboto Mono"/>
                          <a:cs typeface="Roboto Mono"/>
                          <a:sym typeface="Roboto Mono"/>
                        </a:rPr>
                        <a:t>string</a:t>
                      </a:r>
                      <a:r>
                        <a:rPr lang="en" sz="1200">
                          <a:solidFill>
                            <a:srgbClr val="37474F"/>
                          </a:solidFill>
                          <a:latin typeface="Roboto Mono"/>
                          <a:ea typeface="Roboto Mono"/>
                          <a:cs typeface="Roboto Mono"/>
                          <a:sym typeface="Roboto Mono"/>
                        </a:rPr>
                        <a:t>&gt; }</a:t>
                      </a:r>
                      <a:endParaRPr sz="1200"/>
                    </a:p>
                  </a:txBody>
                  <a:tcPr marT="91425" marB="91425" marR="91425" marL="91425" anchor="ctr"/>
                </a:tc>
              </a:tr>
            </a:tbl>
          </a:graphicData>
        </a:graphic>
      </p:graphicFrame>
      <p:cxnSp>
        <p:nvCxnSpPr>
          <p:cNvPr id="137" name="Google Shape;137;p20"/>
          <p:cNvCxnSpPr/>
          <p:nvPr/>
        </p:nvCxnSpPr>
        <p:spPr>
          <a:xfrm>
            <a:off x="3529974" y="2535575"/>
            <a:ext cx="1290300" cy="6000"/>
          </a:xfrm>
          <a:prstGeom prst="straightConnector1">
            <a:avLst/>
          </a:prstGeom>
          <a:noFill/>
          <a:ln cap="flat" cmpd="sng" w="9525">
            <a:solidFill>
              <a:srgbClr val="E69138"/>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grpSp>
        <p:nvGrpSpPr>
          <p:cNvPr id="142" name="Google Shape;142;p21"/>
          <p:cNvGrpSpPr/>
          <p:nvPr/>
        </p:nvGrpSpPr>
        <p:grpSpPr>
          <a:xfrm>
            <a:off x="7538918" y="4832478"/>
            <a:ext cx="1605082" cy="256900"/>
            <a:chOff x="6521218" y="53378"/>
            <a:chExt cx="1605082" cy="256900"/>
          </a:xfrm>
        </p:grpSpPr>
        <p:pic>
          <p:nvPicPr>
            <p:cNvPr id="143" name="Google Shape;143;p21"/>
            <p:cNvPicPr preferRelativeResize="0"/>
            <p:nvPr/>
          </p:nvPicPr>
          <p:blipFill>
            <a:blip r:embed="rId3">
              <a:alphaModFix/>
            </a:blip>
            <a:stretch>
              <a:fillRect/>
            </a:stretch>
          </p:blipFill>
          <p:spPr>
            <a:xfrm>
              <a:off x="6521218" y="53378"/>
              <a:ext cx="256932" cy="256900"/>
            </a:xfrm>
            <a:prstGeom prst="rect">
              <a:avLst/>
            </a:prstGeom>
            <a:noFill/>
            <a:ln>
              <a:noFill/>
            </a:ln>
          </p:spPr>
        </p:pic>
        <p:sp>
          <p:nvSpPr>
            <p:cNvPr id="144" name="Google Shape;144;p21"/>
            <p:cNvSpPr txBox="1"/>
            <p:nvPr/>
          </p:nvSpPr>
          <p:spPr>
            <a:xfrm>
              <a:off x="6736400" y="53475"/>
              <a:ext cx="1389900" cy="2568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800">
                  <a:solidFill>
                    <a:srgbClr val="363636"/>
                  </a:solidFill>
                  <a:latin typeface="Roboto"/>
                  <a:ea typeface="Roboto"/>
                  <a:cs typeface="Roboto"/>
                  <a:sym typeface="Roboto"/>
                </a:rPr>
                <a:t>Riga Data Science Club</a:t>
              </a:r>
              <a:endParaRPr b="1" sz="800">
                <a:solidFill>
                  <a:srgbClr val="363636"/>
                </a:solidFill>
                <a:latin typeface="Roboto"/>
                <a:ea typeface="Roboto"/>
                <a:cs typeface="Roboto"/>
                <a:sym typeface="Roboto"/>
              </a:endParaRPr>
            </a:p>
            <a:p>
              <a:pPr indent="0" lvl="0" marL="0" rtl="0" algn="l">
                <a:lnSpc>
                  <a:spcPct val="110000"/>
                </a:lnSpc>
                <a:spcBef>
                  <a:spcPts val="0"/>
                </a:spcBef>
                <a:spcAft>
                  <a:spcPts val="0"/>
                </a:spcAft>
                <a:buNone/>
              </a:pPr>
              <a:r>
                <a:rPr b="1" lang="en" sz="600" u="sng">
                  <a:solidFill>
                    <a:srgbClr val="363636"/>
                  </a:solidFill>
                  <a:latin typeface="Roboto"/>
                  <a:ea typeface="Roboto"/>
                  <a:cs typeface="Roboto"/>
                  <a:sym typeface="Roboto"/>
                  <a:hlinkClick r:id="rId4"/>
                </a:rPr>
                <a:t>www.rigadsclub.com</a:t>
              </a:r>
              <a:endParaRPr b="1" sz="600" u="sng">
                <a:solidFill>
                  <a:srgbClr val="363636"/>
                </a:solidFill>
                <a:latin typeface="Roboto"/>
                <a:ea typeface="Roboto"/>
                <a:cs typeface="Roboto"/>
                <a:sym typeface="Roboto"/>
              </a:endParaRPr>
            </a:p>
          </p:txBody>
        </p:sp>
      </p:grpSp>
      <p:sp>
        <p:nvSpPr>
          <p:cNvPr id="145" name="Google Shape;145;p21"/>
          <p:cNvSpPr txBox="1"/>
          <p:nvPr>
            <p:ph type="title"/>
          </p:nvPr>
        </p:nvSpPr>
        <p:spPr>
          <a:xfrm>
            <a:off x="311700" y="2038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Roboto"/>
                <a:ea typeface="Roboto"/>
                <a:cs typeface="Roboto"/>
                <a:sym typeface="Roboto"/>
              </a:rPr>
              <a:t>Predict</a:t>
            </a:r>
            <a:endParaRPr b="1" sz="2200">
              <a:latin typeface="Roboto"/>
              <a:ea typeface="Roboto"/>
              <a:cs typeface="Roboto"/>
              <a:sym typeface="Roboto"/>
            </a:endParaRPr>
          </a:p>
        </p:txBody>
      </p:sp>
      <p:sp>
        <p:nvSpPr>
          <p:cNvPr id="146" name="Google Shape;146;p21"/>
          <p:cNvSpPr txBox="1"/>
          <p:nvPr/>
        </p:nvSpPr>
        <p:spPr>
          <a:xfrm>
            <a:off x="8349" y="700350"/>
            <a:ext cx="9135600" cy="345000"/>
          </a:xfrm>
          <a:prstGeom prst="rect">
            <a:avLst/>
          </a:prstGeom>
          <a:noFill/>
          <a:ln>
            <a:noFill/>
          </a:ln>
        </p:spPr>
        <p:txBody>
          <a:bodyPr anchorCtr="0" anchor="t" bIns="91425" lIns="0"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POST</a:t>
            </a:r>
            <a:r>
              <a:rPr lang="en" sz="1050">
                <a:solidFill>
                  <a:srgbClr val="37474F"/>
                </a:solidFill>
                <a:highlight>
                  <a:srgbClr val="F1F3F4"/>
                </a:highlight>
                <a:latin typeface="Roboto Mono"/>
                <a:ea typeface="Roboto Mono"/>
                <a:cs typeface="Roboto Mono"/>
                <a:sym typeface="Roboto Mono"/>
              </a:rPr>
              <a:t> http:</a:t>
            </a:r>
            <a:r>
              <a:rPr lang="en" sz="1050">
                <a:solidFill>
                  <a:srgbClr val="D81B60"/>
                </a:solidFill>
                <a:highlight>
                  <a:srgbClr val="F1F3F4"/>
                </a:highlight>
                <a:latin typeface="Roboto Mono"/>
                <a:ea typeface="Roboto Mono"/>
                <a:cs typeface="Roboto Mono"/>
                <a:sym typeface="Roboto Mono"/>
              </a:rPr>
              <a:t>//host:port/v1/models/${MODEL_NAME}:predict</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47" name="Google Shape;147;p21"/>
          <p:cNvSpPr txBox="1"/>
          <p:nvPr/>
        </p:nvSpPr>
        <p:spPr>
          <a:xfrm>
            <a:off x="-81675" y="966775"/>
            <a:ext cx="9225600" cy="345000"/>
          </a:xfrm>
          <a:prstGeom prst="rect">
            <a:avLst/>
          </a:prstGeom>
          <a:noFill/>
          <a:ln>
            <a:noFill/>
          </a:ln>
        </p:spPr>
        <p:txBody>
          <a:bodyPr anchorCtr="0" anchor="t" bIns="91425" lIns="91425" spcFirstLastPara="1" rIns="91425" wrap="square" tIns="91425">
            <a:noAutofit/>
          </a:bodyPr>
          <a:lstStyle/>
          <a:p>
            <a:pPr indent="0" lvl="0" marL="381000" marR="381000" rtl="0" algn="l">
              <a:spcBef>
                <a:spcPts val="0"/>
              </a:spcBef>
              <a:spcAft>
                <a:spcPts val="0"/>
              </a:spcAft>
              <a:buNone/>
            </a:pPr>
            <a:r>
              <a:rPr lang="en" sz="1050">
                <a:solidFill>
                  <a:srgbClr val="37474F"/>
                </a:solidFill>
                <a:highlight>
                  <a:srgbClr val="F1F3F4"/>
                </a:highlight>
                <a:latin typeface="Roboto Mono"/>
                <a:ea typeface="Roboto Mono"/>
                <a:cs typeface="Roboto Mono"/>
                <a:sym typeface="Roboto Mono"/>
              </a:rPr>
              <a:t>POST</a:t>
            </a:r>
            <a:r>
              <a:rPr lang="en" sz="1050">
                <a:solidFill>
                  <a:srgbClr val="37474F"/>
                </a:solidFill>
                <a:highlight>
                  <a:srgbClr val="F1F3F4"/>
                </a:highlight>
                <a:latin typeface="Roboto Mono"/>
                <a:ea typeface="Roboto Mono"/>
                <a:cs typeface="Roboto Mono"/>
                <a:sym typeface="Roboto Mono"/>
              </a:rPr>
              <a:t> http:</a:t>
            </a:r>
            <a:r>
              <a:rPr lang="en" sz="1050">
                <a:solidFill>
                  <a:srgbClr val="D81B60"/>
                </a:solidFill>
                <a:highlight>
                  <a:srgbClr val="F1F3F4"/>
                </a:highlight>
                <a:latin typeface="Roboto Mono"/>
                <a:ea typeface="Roboto Mono"/>
                <a:cs typeface="Roboto Mono"/>
                <a:sym typeface="Roboto Mono"/>
              </a:rPr>
              <a:t>//api.rigadsclub.com/v1/models/riga:predict</a:t>
            </a:r>
            <a:endParaRPr sz="1050">
              <a:solidFill>
                <a:srgbClr val="D81B60"/>
              </a:solidFill>
              <a:highlight>
                <a:srgbClr val="F1F3F4"/>
              </a:highlight>
              <a:latin typeface="Roboto Mono"/>
              <a:ea typeface="Roboto Mono"/>
              <a:cs typeface="Roboto Mono"/>
              <a:sym typeface="Roboto Mono"/>
            </a:endParaRPr>
          </a:p>
          <a:p>
            <a:pPr indent="0" lvl="0" marL="0" rtl="0" algn="l">
              <a:spcBef>
                <a:spcPts val="0"/>
              </a:spcBef>
              <a:spcAft>
                <a:spcPts val="0"/>
              </a:spcAft>
              <a:buNone/>
            </a:pPr>
            <a:r>
              <a:t/>
            </a:r>
            <a:endParaRPr/>
          </a:p>
        </p:txBody>
      </p:sp>
      <p:graphicFrame>
        <p:nvGraphicFramePr>
          <p:cNvPr id="148" name="Google Shape;148;p21"/>
          <p:cNvGraphicFramePr/>
          <p:nvPr/>
        </p:nvGraphicFramePr>
        <p:xfrm>
          <a:off x="747300" y="1311775"/>
          <a:ext cx="3000000" cy="3000000"/>
        </p:xfrm>
        <a:graphic>
          <a:graphicData uri="http://schemas.openxmlformats.org/drawingml/2006/table">
            <a:tbl>
              <a:tblPr>
                <a:noFill/>
                <a:tableStyleId>{C37C76E6-AD34-4FF4-AD22-D6E032E63EBD}</a:tableStyleId>
              </a:tblPr>
              <a:tblGrid>
                <a:gridCol w="3619500"/>
                <a:gridCol w="3619500"/>
              </a:tblGrid>
              <a:tr h="380650">
                <a:tc>
                  <a:txBody>
                    <a:bodyPr/>
                    <a:lstStyle/>
                    <a:p>
                      <a:pPr indent="0" lvl="0" marL="0" rtl="0" algn="ctr">
                        <a:spcBef>
                          <a:spcPts val="0"/>
                        </a:spcBef>
                        <a:spcAft>
                          <a:spcPts val="0"/>
                        </a:spcAft>
                        <a:buNone/>
                      </a:pPr>
                      <a:r>
                        <a:rPr b="1" lang="en">
                          <a:latin typeface="Roboto"/>
                          <a:ea typeface="Roboto"/>
                          <a:cs typeface="Roboto"/>
                          <a:sym typeface="Roboto"/>
                        </a:rPr>
                        <a:t>Request</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Response</a:t>
                      </a:r>
                      <a:endParaRPr b="1">
                        <a:latin typeface="Roboto"/>
                        <a:ea typeface="Roboto"/>
                        <a:cs typeface="Roboto"/>
                        <a:sym typeface="Roboto"/>
                      </a:endParaRPr>
                    </a:p>
                  </a:txBody>
                  <a:tcPr marT="91425" marB="91425" marR="91425" marL="91425"/>
                </a:tc>
              </a:tr>
              <a:tr h="2976825">
                <a:tc>
                  <a:txBody>
                    <a:bodyPr/>
                    <a:lstStyle/>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"instances"</a:t>
                      </a: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"op_type"</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"For sale"</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"district"</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"Purvciems"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"street"</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"rooms"</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2</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"area"</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50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"floor"</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5</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"total_floors"</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9</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"house_seria"</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"119."</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"house_type"</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"Panel"</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"condition"</a:t>
                      </a: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"All, amenities"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"lat"</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56.948981770043346</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88E3C"/>
                          </a:solidFill>
                          <a:latin typeface="Roboto Mono"/>
                          <a:ea typeface="Roboto Mono"/>
                          <a:cs typeface="Roboto Mono"/>
                          <a:sym typeface="Roboto Mono"/>
                        </a:rPr>
                        <a:t>"lon"</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24.1429903312134</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37474F"/>
                          </a:solidFill>
                          <a:latin typeface="Roboto Mono"/>
                          <a:ea typeface="Roboto Mono"/>
                          <a:cs typeface="Roboto Mono"/>
                          <a:sym typeface="Roboto Mono"/>
                        </a:rPr>
                        <a:t>}</a:t>
                      </a:r>
                      <a:endParaRPr sz="1200"/>
                    </a:p>
                  </a:txBody>
                  <a:tcPr marT="91425" marB="91425" marR="91425" marL="91425"/>
                </a:tc>
                <a:tc>
                  <a:txBody>
                    <a:bodyPr/>
                    <a:lstStyle/>
                    <a:p>
                      <a:pPr indent="0" lvl="0" marL="0" rtl="0" algn="l">
                        <a:lnSpc>
                          <a:spcPct val="115000"/>
                        </a:lnSpc>
                        <a:spcBef>
                          <a:spcPts val="0"/>
                        </a:spcBef>
                        <a:spcAft>
                          <a:spcPts val="0"/>
                        </a:spcAft>
                        <a:buNone/>
                      </a:pP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388E3C"/>
                          </a:solidFill>
                          <a:latin typeface="Roboto Mono"/>
                          <a:ea typeface="Roboto Mono"/>
                          <a:cs typeface="Roboto Mono"/>
                          <a:sym typeface="Roboto Mono"/>
                        </a:rPr>
                        <a:t>"predictions"</a:t>
                      </a: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49611.4</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80000"/>
                        </a:lnSpc>
                        <a:spcBef>
                          <a:spcPts val="0"/>
                        </a:spcBef>
                        <a:spcAft>
                          <a:spcPts val="0"/>
                        </a:spcAft>
                        <a:buNone/>
                      </a:pPr>
                      <a:r>
                        <a:t/>
                      </a:r>
                      <a:endParaRPr sz="1000">
                        <a:solidFill>
                          <a:srgbClr val="37474F"/>
                        </a:solidFill>
                        <a:latin typeface="Roboto Mono"/>
                        <a:ea typeface="Roboto Mono"/>
                        <a:cs typeface="Roboto Mono"/>
                        <a:sym typeface="Roboto Mon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